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58" r:id="rId8"/>
    <p:sldId id="263" r:id="rId9"/>
    <p:sldId id="265" r:id="rId10"/>
    <p:sldId id="266" r:id="rId11"/>
    <p:sldId id="268" r:id="rId12"/>
    <p:sldId id="267" r:id="rId13"/>
    <p:sldId id="269" r:id="rId14"/>
    <p:sldId id="270" r:id="rId15"/>
    <p:sldId id="271" r:id="rId16"/>
    <p:sldId id="281" r:id="rId17"/>
    <p:sldId id="272" r:id="rId18"/>
    <p:sldId id="273" r:id="rId19"/>
    <p:sldId id="274" r:id="rId20"/>
    <p:sldId id="275" r:id="rId21"/>
    <p:sldId id="277" r:id="rId22"/>
    <p:sldId id="276" r:id="rId23"/>
    <p:sldId id="278" r:id="rId24"/>
    <p:sldId id="279" r:id="rId25"/>
    <p:sldId id="280" r:id="rId26"/>
    <p:sldId id="28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C4D8E6-1B53-3BB6-3277-03BABB23D25A}" v="1914" dt="2026-01-21T21:37:47.777"/>
    <p1510:client id="{6F3E34D9-C697-F9B4-A39C-B1F6FF6C03BC}" v="33" dt="2026-01-22T11:26:00.117"/>
    <p1510:client id="{C505A9CE-2C75-AABB-6942-69BAEC521D8E}" v="752" dt="2026-01-21T22:33:51.238"/>
    <p1510:client id="{D4B188F2-F738-D39D-E1DC-77A076B3B0CD}" v="215" dt="2026-01-22T06:18:02.5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‹nr.›</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100+] Almindelig Sort Baggrunde | Wallpapers.com">
            <a:extLst>
              <a:ext uri="{FF2B5EF4-FFF2-40B4-BE49-F238E27FC236}">
                <a16:creationId xmlns:a16="http://schemas.microsoft.com/office/drawing/2014/main" id="{6B09C818-3BEA-9462-0007-356546AEEB57}"/>
              </a:ext>
            </a:extLst>
          </p:cNvPr>
          <p:cNvPicPr>
            <a:picLocks noChangeAspect="1"/>
          </p:cNvPicPr>
          <p:nvPr/>
        </p:nvPicPr>
        <p:blipFill>
          <a:blip r:embed="rId2">
            <a:alphaModFix amt="50000"/>
          </a:blip>
          <a:srcRect t="15730"/>
          <a:stretch>
            <a:fillRect/>
          </a:stretch>
        </p:blipFill>
        <p:spPr>
          <a:xfrm>
            <a:off x="20" y="1"/>
            <a:ext cx="12191980" cy="6857999"/>
          </a:xfrm>
          <a:prstGeom prst="rect">
            <a:avLst/>
          </a:prstGeom>
        </p:spPr>
      </p:pic>
      <p:sp>
        <p:nvSpPr>
          <p:cNvPr id="2" name="Title 1"/>
          <p:cNvSpPr>
            <a:spLocks noGrp="1"/>
          </p:cNvSpPr>
          <p:nvPr>
            <p:ph type="ctrTitle"/>
          </p:nvPr>
        </p:nvSpPr>
        <p:spPr>
          <a:xfrm>
            <a:off x="1524000" y="1122362"/>
            <a:ext cx="9144000" cy="2900518"/>
          </a:xfrm>
        </p:spPr>
        <p:txBody>
          <a:bodyPr>
            <a:normAutofit/>
          </a:bodyPr>
          <a:lstStyle/>
          <a:p>
            <a:r>
              <a:rPr lang="en-US" err="1">
                <a:solidFill>
                  <a:srgbClr val="FFFFFF"/>
                </a:solidFill>
                <a:latin typeface="Times New Roman"/>
                <a:cs typeface="Times New Roman"/>
              </a:rPr>
              <a:t>Blinkende</a:t>
            </a:r>
            <a:r>
              <a:rPr lang="en-US">
                <a:solidFill>
                  <a:srgbClr val="FFFFFF"/>
                </a:solidFill>
                <a:latin typeface="Times New Roman"/>
                <a:cs typeface="Times New Roman"/>
              </a:rPr>
              <a:t> </a:t>
            </a:r>
            <a:r>
              <a:rPr lang="en-US" err="1">
                <a:solidFill>
                  <a:srgbClr val="FFFFFF"/>
                </a:solidFill>
                <a:latin typeface="Times New Roman"/>
                <a:cs typeface="Times New Roman"/>
              </a:rPr>
              <a:t>lygter</a:t>
            </a:r>
            <a:endParaRPr lang="en-US">
              <a:solidFill>
                <a:srgbClr val="FFFFFF"/>
              </a:solidFill>
              <a:latin typeface="Times New Roman"/>
              <a:cs typeface="Times New Roman"/>
            </a:endParaRPr>
          </a:p>
        </p:txBody>
      </p:sp>
      <p:sp>
        <p:nvSpPr>
          <p:cNvPr id="3" name="Subtitle 2"/>
          <p:cNvSpPr>
            <a:spLocks noGrp="1"/>
          </p:cNvSpPr>
          <p:nvPr>
            <p:ph type="subTitle" idx="1"/>
          </p:nvPr>
        </p:nvSpPr>
        <p:spPr>
          <a:xfrm>
            <a:off x="1524000" y="4159404"/>
            <a:ext cx="9144000" cy="1098395"/>
          </a:xfrm>
        </p:spPr>
        <p:txBody>
          <a:bodyPr vert="horz" lIns="91440" tIns="45720" rIns="91440" bIns="45720" rtlCol="0" anchor="t">
            <a:normAutofit/>
          </a:bodyPr>
          <a:lstStyle/>
          <a:p>
            <a:r>
              <a:rPr lang="en-US">
                <a:solidFill>
                  <a:srgbClr val="FFFFFF"/>
                </a:solidFill>
                <a:latin typeface="Times New Roman"/>
                <a:cs typeface="Times New Roman"/>
              </a:rPr>
              <a:t>Maria, Eirikur </a:t>
            </a:r>
            <a:r>
              <a:rPr lang="en-US" err="1">
                <a:solidFill>
                  <a:srgbClr val="FFFFFF"/>
                </a:solidFill>
                <a:latin typeface="Times New Roman"/>
                <a:cs typeface="Times New Roman"/>
              </a:rPr>
              <a:t>og</a:t>
            </a:r>
            <a:r>
              <a:rPr lang="en-US">
                <a:solidFill>
                  <a:srgbClr val="FFFFFF"/>
                </a:solidFill>
                <a:latin typeface="Times New Roman"/>
                <a:cs typeface="Times New Roman"/>
              </a:rPr>
              <a:t> Pætur</a:t>
            </a: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AF7144-3CB2-18EC-E433-1CEA35D8B3CC}"/>
              </a:ext>
            </a:extLst>
          </p:cNvPr>
          <p:cNvSpPr>
            <a:spLocks noGrp="1"/>
          </p:cNvSpPr>
          <p:nvPr>
            <p:ph type="title"/>
          </p:nvPr>
        </p:nvSpPr>
        <p:spPr>
          <a:xfrm>
            <a:off x="640080" y="325369"/>
            <a:ext cx="4368602" cy="1956841"/>
          </a:xfrm>
        </p:spPr>
        <p:txBody>
          <a:bodyPr anchor="b">
            <a:normAutofit/>
          </a:bodyPr>
          <a:lstStyle/>
          <a:p>
            <a:r>
              <a:rPr lang="en-GB" sz="5400">
                <a:latin typeface="Times New Roman"/>
                <a:cs typeface="Times New Roman"/>
              </a:rPr>
              <a:t>Blinkende lygter</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1CDCCB-867A-C916-1582-751E136C9D10}"/>
              </a:ext>
            </a:extLst>
          </p:cNvPr>
          <p:cNvSpPr>
            <a:spLocks noGrp="1"/>
          </p:cNvSpPr>
          <p:nvPr>
            <p:ph idx="1"/>
          </p:nvPr>
        </p:nvSpPr>
        <p:spPr>
          <a:xfrm>
            <a:off x="640080" y="2872899"/>
            <a:ext cx="4243589" cy="3320668"/>
          </a:xfrm>
        </p:spPr>
        <p:txBody>
          <a:bodyPr vert="horz" lIns="91440" tIns="45720" rIns="91440" bIns="45720" rtlCol="0" anchor="t">
            <a:noAutofit/>
          </a:bodyPr>
          <a:lstStyle/>
          <a:p>
            <a:r>
              <a:rPr lang="en-GB" sz="2500" err="1">
                <a:latin typeface="Times New Roman"/>
                <a:cs typeface="Times New Roman"/>
              </a:rPr>
              <a:t>Inspireret</a:t>
            </a:r>
            <a:r>
              <a:rPr lang="en-GB" sz="2500">
                <a:latin typeface="Times New Roman"/>
                <a:cs typeface="Times New Roman"/>
              </a:rPr>
              <a:t> </a:t>
            </a:r>
            <a:r>
              <a:rPr lang="en-GB" sz="2500" err="1">
                <a:latin typeface="Times New Roman"/>
                <a:cs typeface="Times New Roman"/>
              </a:rPr>
              <a:t>af</a:t>
            </a:r>
            <a:r>
              <a:rPr lang="en-GB" sz="2500">
                <a:latin typeface="Times New Roman"/>
                <a:cs typeface="Times New Roman"/>
              </a:rPr>
              <a:t> Tove Ditlevsen</a:t>
            </a:r>
          </a:p>
          <a:p>
            <a:r>
              <a:rPr lang="en-GB" sz="2500" err="1">
                <a:latin typeface="Times New Roman"/>
                <a:cs typeface="Times New Roman"/>
              </a:rPr>
              <a:t>Instruktør</a:t>
            </a:r>
            <a:r>
              <a:rPr lang="en-GB" sz="2500">
                <a:latin typeface="Times New Roman"/>
                <a:cs typeface="Times New Roman"/>
              </a:rPr>
              <a:t> er Anders Thomas Jensen</a:t>
            </a:r>
          </a:p>
          <a:p>
            <a:endParaRPr lang="en-GB" sz="2500">
              <a:latin typeface="Times New Roman"/>
              <a:cs typeface="Times New Roman"/>
            </a:endParaRPr>
          </a:p>
          <a:p>
            <a:r>
              <a:rPr lang="en-GB" sz="2500" err="1">
                <a:latin typeface="Times New Roman"/>
                <a:cs typeface="Times New Roman"/>
              </a:rPr>
              <a:t>Medvirkende</a:t>
            </a:r>
            <a:r>
              <a:rPr lang="en-GB" sz="2500">
                <a:latin typeface="Times New Roman"/>
                <a:cs typeface="Times New Roman"/>
              </a:rPr>
              <a:t> var: Mads Mikkelsen, Nikolaj Lie Kaas, Ulrich Thomsen, Søren Pilmark, Frits Helmuth(Lægen Karl) </a:t>
            </a:r>
            <a:r>
              <a:rPr lang="en-GB" sz="2500" err="1">
                <a:latin typeface="Times New Roman"/>
                <a:cs typeface="Times New Roman"/>
              </a:rPr>
              <a:t>og</a:t>
            </a:r>
            <a:r>
              <a:rPr lang="en-GB" sz="2500">
                <a:latin typeface="Times New Roman"/>
                <a:cs typeface="Times New Roman"/>
              </a:rPr>
              <a:t> Ole Thestrup(</a:t>
            </a:r>
            <a:r>
              <a:rPr lang="en-GB" sz="2500" err="1">
                <a:latin typeface="Times New Roman"/>
                <a:cs typeface="Times New Roman"/>
              </a:rPr>
              <a:t>Jægeren</a:t>
            </a:r>
            <a:r>
              <a:rPr lang="en-GB" sz="2500">
                <a:latin typeface="Times New Roman"/>
                <a:cs typeface="Times New Roman"/>
              </a:rPr>
              <a:t> Alfred)</a:t>
            </a:r>
          </a:p>
          <a:p>
            <a:endParaRPr lang="en-GB" sz="2200"/>
          </a:p>
        </p:txBody>
      </p:sp>
      <p:pic>
        <p:nvPicPr>
          <p:cNvPr id="4" name="Picture 3" descr="Anders Thomas Jensen - Lux Film Festival">
            <a:extLst>
              <a:ext uri="{FF2B5EF4-FFF2-40B4-BE49-F238E27FC236}">
                <a16:creationId xmlns:a16="http://schemas.microsoft.com/office/drawing/2014/main" id="{C0C7ED43-89F4-9D6F-547E-189EAD6BD519}"/>
              </a:ext>
            </a:extLst>
          </p:cNvPr>
          <p:cNvPicPr>
            <a:picLocks noChangeAspect="1"/>
          </p:cNvPicPr>
          <p:nvPr/>
        </p:nvPicPr>
        <p:blipFill>
          <a:blip r:embed="rId2"/>
          <a:srcRect b="35695"/>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49275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416E98-A747-FC6B-B168-D5907C627A83}"/>
              </a:ext>
            </a:extLst>
          </p:cNvPr>
          <p:cNvSpPr>
            <a:spLocks noGrp="1"/>
          </p:cNvSpPr>
          <p:nvPr>
            <p:ph type="title"/>
          </p:nvPr>
        </p:nvSpPr>
        <p:spPr>
          <a:xfrm>
            <a:off x="640080" y="325369"/>
            <a:ext cx="4368602" cy="1956841"/>
          </a:xfrm>
        </p:spPr>
        <p:txBody>
          <a:bodyPr anchor="b">
            <a:normAutofit/>
          </a:bodyPr>
          <a:lstStyle/>
          <a:p>
            <a:r>
              <a:rPr lang="en-US" sz="5400" err="1">
                <a:latin typeface="Times New Roman"/>
                <a:cs typeface="Times New Roman"/>
              </a:rPr>
              <a:t>Hvor</a:t>
            </a:r>
            <a:r>
              <a:rPr lang="en-US" sz="5400">
                <a:latin typeface="Times New Roman"/>
                <a:cs typeface="Times New Roman"/>
              </a:rPr>
              <a:t>, </a:t>
            </a:r>
            <a:r>
              <a:rPr lang="en-US" sz="5400" err="1">
                <a:latin typeface="Times New Roman"/>
                <a:cs typeface="Times New Roman"/>
              </a:rPr>
              <a:t>hvornår</a:t>
            </a:r>
            <a:r>
              <a:rPr lang="en-US" sz="5400">
                <a:latin typeface="Times New Roman"/>
                <a:cs typeface="Times New Roman"/>
              </a:rPr>
              <a:t>?</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5BA2E8B-AEBE-49E6-2E80-D24B0458282E}"/>
              </a:ext>
            </a:extLst>
          </p:cNvPr>
          <p:cNvSpPr>
            <a:spLocks noGrp="1"/>
          </p:cNvSpPr>
          <p:nvPr>
            <p:ph idx="1"/>
          </p:nvPr>
        </p:nvSpPr>
        <p:spPr>
          <a:xfrm>
            <a:off x="640080" y="2872899"/>
            <a:ext cx="4243589" cy="3320668"/>
          </a:xfrm>
        </p:spPr>
        <p:txBody>
          <a:bodyPr vert="horz" lIns="91440" tIns="45720" rIns="91440" bIns="45720" rtlCol="0" anchor="t">
            <a:normAutofit/>
          </a:bodyPr>
          <a:lstStyle/>
          <a:p>
            <a:r>
              <a:rPr lang="en-US">
                <a:latin typeface="Times New Roman"/>
                <a:cs typeface="Times New Roman"/>
              </a:rPr>
              <a:t>Lavet I Denmark</a:t>
            </a:r>
          </a:p>
          <a:p>
            <a:endParaRPr lang="en-US">
              <a:latin typeface="Times New Roman"/>
              <a:cs typeface="Times New Roman"/>
            </a:endParaRPr>
          </a:p>
          <a:p>
            <a:r>
              <a:rPr lang="en-US" err="1">
                <a:latin typeface="Times New Roman"/>
                <a:cs typeface="Times New Roman"/>
              </a:rPr>
              <a:t>Blev</a:t>
            </a:r>
            <a:r>
              <a:rPr lang="en-US">
                <a:latin typeface="Times New Roman"/>
                <a:cs typeface="Times New Roman"/>
              </a:rPr>
              <a:t> </a:t>
            </a:r>
            <a:r>
              <a:rPr lang="en-US" err="1">
                <a:latin typeface="Times New Roman"/>
                <a:cs typeface="Times New Roman"/>
              </a:rPr>
              <a:t>udgivet</a:t>
            </a:r>
            <a:r>
              <a:rPr lang="en-US">
                <a:latin typeface="Times New Roman"/>
                <a:cs typeface="Times New Roman"/>
              </a:rPr>
              <a:t> I </a:t>
            </a:r>
            <a:r>
              <a:rPr lang="en-US" err="1">
                <a:latin typeface="Times New Roman"/>
                <a:cs typeface="Times New Roman"/>
              </a:rPr>
              <a:t>år</a:t>
            </a:r>
            <a:r>
              <a:rPr lang="en-US">
                <a:latin typeface="Times New Roman"/>
                <a:cs typeface="Times New Roman"/>
              </a:rPr>
              <a:t> 2000</a:t>
            </a:r>
          </a:p>
          <a:p>
            <a:endParaRPr lang="en-US">
              <a:latin typeface="Times New Roman"/>
              <a:cs typeface="Times New Roman"/>
            </a:endParaRPr>
          </a:p>
          <a:p>
            <a:r>
              <a:rPr lang="en-US" err="1">
                <a:latin typeface="Times New Roman"/>
                <a:cs typeface="Times New Roman"/>
              </a:rPr>
              <a:t>Genrene</a:t>
            </a:r>
            <a:r>
              <a:rPr lang="en-US">
                <a:latin typeface="Times New Roman"/>
                <a:cs typeface="Times New Roman"/>
              </a:rPr>
              <a:t> er </a:t>
            </a:r>
            <a:r>
              <a:rPr lang="en-US" err="1">
                <a:latin typeface="Times New Roman"/>
                <a:cs typeface="Times New Roman"/>
              </a:rPr>
              <a:t>m.a.</a:t>
            </a:r>
            <a:r>
              <a:rPr lang="en-US">
                <a:latin typeface="Times New Roman"/>
                <a:cs typeface="Times New Roman"/>
              </a:rPr>
              <a:t> </a:t>
            </a:r>
            <a:r>
              <a:rPr lang="en-US" err="1">
                <a:latin typeface="Times New Roman"/>
                <a:cs typeface="Times New Roman"/>
              </a:rPr>
              <a:t>Komedie</a:t>
            </a:r>
            <a:r>
              <a:rPr lang="en-US">
                <a:latin typeface="Times New Roman"/>
                <a:cs typeface="Times New Roman"/>
              </a:rPr>
              <a:t>, </a:t>
            </a:r>
            <a:r>
              <a:rPr lang="en-US" err="1">
                <a:latin typeface="Times New Roman"/>
                <a:cs typeface="Times New Roman"/>
              </a:rPr>
              <a:t>krimi</a:t>
            </a:r>
            <a:r>
              <a:rPr lang="en-US">
                <a:latin typeface="Times New Roman"/>
                <a:cs typeface="Times New Roman"/>
              </a:rPr>
              <a:t> </a:t>
            </a:r>
            <a:r>
              <a:rPr lang="en-US" err="1">
                <a:latin typeface="Times New Roman"/>
                <a:cs typeface="Times New Roman"/>
              </a:rPr>
              <a:t>og</a:t>
            </a:r>
            <a:r>
              <a:rPr lang="en-US">
                <a:latin typeface="Times New Roman"/>
                <a:cs typeface="Times New Roman"/>
              </a:rPr>
              <a:t> </a:t>
            </a:r>
            <a:r>
              <a:rPr lang="en-US" err="1">
                <a:latin typeface="Times New Roman"/>
                <a:cs typeface="Times New Roman"/>
              </a:rPr>
              <a:t>mørk</a:t>
            </a:r>
            <a:r>
              <a:rPr lang="en-US">
                <a:latin typeface="Times New Roman"/>
                <a:cs typeface="Times New Roman"/>
              </a:rPr>
              <a:t> </a:t>
            </a:r>
            <a:r>
              <a:rPr lang="en-US" err="1">
                <a:latin typeface="Times New Roman"/>
                <a:cs typeface="Times New Roman"/>
              </a:rPr>
              <a:t>komedie</a:t>
            </a:r>
            <a:endParaRPr lang="en-US">
              <a:latin typeface="Times New Roman"/>
              <a:cs typeface="Times New Roman"/>
            </a:endParaRPr>
          </a:p>
        </p:txBody>
      </p:sp>
      <p:pic>
        <p:nvPicPr>
          <p:cNvPr id="5" name="Picture 4" descr="Køb Dannebrog flag 150 x 100 cm hos 417.dk">
            <a:extLst>
              <a:ext uri="{FF2B5EF4-FFF2-40B4-BE49-F238E27FC236}">
                <a16:creationId xmlns:a16="http://schemas.microsoft.com/office/drawing/2014/main" id="{63F8C27E-FC5A-E29E-302F-FA4081B1158B}"/>
              </a:ext>
            </a:extLst>
          </p:cNvPr>
          <p:cNvPicPr>
            <a:picLocks noChangeAspect="1"/>
          </p:cNvPicPr>
          <p:nvPr/>
        </p:nvPicPr>
        <p:blipFill>
          <a:blip r:embed="rId2"/>
          <a:srcRect b="303"/>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445066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84B02B-3547-100D-FC64-28E3B484DCFD}"/>
              </a:ext>
            </a:extLst>
          </p:cNvPr>
          <p:cNvSpPr>
            <a:spLocks noGrp="1"/>
          </p:cNvSpPr>
          <p:nvPr>
            <p:ph type="title"/>
          </p:nvPr>
        </p:nvSpPr>
        <p:spPr>
          <a:xfrm>
            <a:off x="640080" y="325369"/>
            <a:ext cx="4368602" cy="1956841"/>
          </a:xfrm>
        </p:spPr>
        <p:txBody>
          <a:bodyPr anchor="b">
            <a:normAutofit/>
          </a:bodyPr>
          <a:lstStyle/>
          <a:p>
            <a:r>
              <a:rPr lang="en-US" sz="5400">
                <a:latin typeface="Times New Roman"/>
                <a:cs typeface="Times New Roman"/>
              </a:rPr>
              <a:t>Kort referat</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5FA5AE7-14F4-8522-BDFD-84AEE9508386}"/>
              </a:ext>
            </a:extLst>
          </p:cNvPr>
          <p:cNvSpPr>
            <a:spLocks noGrp="1"/>
          </p:cNvSpPr>
          <p:nvPr>
            <p:ph idx="1"/>
          </p:nvPr>
        </p:nvSpPr>
        <p:spPr>
          <a:xfrm>
            <a:off x="640080" y="2872899"/>
            <a:ext cx="4243589" cy="3320668"/>
          </a:xfrm>
        </p:spPr>
        <p:txBody>
          <a:bodyPr vert="horz" lIns="91440" tIns="45720" rIns="91440" bIns="45720" rtlCol="0" anchor="t">
            <a:noAutofit/>
          </a:bodyPr>
          <a:lstStyle/>
          <a:p>
            <a:r>
              <a:rPr lang="en-US" sz="2700">
                <a:latin typeface="Times New Roman"/>
                <a:cs typeface="Times New Roman"/>
              </a:rPr>
              <a:t>4 </a:t>
            </a:r>
            <a:r>
              <a:rPr lang="en-US" sz="2700" err="1">
                <a:latin typeface="Times New Roman"/>
                <a:cs typeface="Times New Roman"/>
              </a:rPr>
              <a:t>mænd</a:t>
            </a:r>
            <a:endParaRPr lang="en-US" sz="2700">
              <a:latin typeface="Times New Roman"/>
              <a:cs typeface="Times New Roman"/>
            </a:endParaRPr>
          </a:p>
          <a:p>
            <a:r>
              <a:rPr lang="en-US" sz="2700" err="1">
                <a:latin typeface="Times New Roman"/>
                <a:cs typeface="Times New Roman"/>
              </a:rPr>
              <a:t>Gangstere</a:t>
            </a:r>
            <a:endParaRPr lang="en-US" sz="2700">
              <a:latin typeface="Times New Roman"/>
              <a:cs typeface="Times New Roman"/>
            </a:endParaRPr>
          </a:p>
          <a:p>
            <a:r>
              <a:rPr lang="en-US" sz="2700" err="1">
                <a:latin typeface="Times New Roman"/>
                <a:cs typeface="Times New Roman"/>
              </a:rPr>
              <a:t>Færingen</a:t>
            </a:r>
            <a:r>
              <a:rPr lang="en-US" sz="2700">
                <a:latin typeface="Times New Roman"/>
                <a:cs typeface="Times New Roman"/>
              </a:rPr>
              <a:t> </a:t>
            </a:r>
            <a:r>
              <a:rPr lang="en-US" sz="2700" err="1">
                <a:latin typeface="Times New Roman"/>
                <a:cs typeface="Times New Roman"/>
              </a:rPr>
              <a:t>og</a:t>
            </a:r>
            <a:r>
              <a:rPr lang="en-US" sz="2700">
                <a:latin typeface="Times New Roman"/>
                <a:cs typeface="Times New Roman"/>
              </a:rPr>
              <a:t> </a:t>
            </a:r>
            <a:r>
              <a:rPr lang="en-US" sz="2700" err="1">
                <a:latin typeface="Times New Roman"/>
                <a:cs typeface="Times New Roman"/>
              </a:rPr>
              <a:t>hans</a:t>
            </a:r>
            <a:r>
              <a:rPr lang="en-US" sz="2700">
                <a:latin typeface="Times New Roman"/>
                <a:cs typeface="Times New Roman"/>
              </a:rPr>
              <a:t> </a:t>
            </a:r>
            <a:r>
              <a:rPr lang="en-US" sz="2700" err="1">
                <a:latin typeface="Times New Roman"/>
                <a:cs typeface="Times New Roman"/>
              </a:rPr>
              <a:t>mænd</a:t>
            </a:r>
            <a:endParaRPr lang="en-US" sz="2700">
              <a:latin typeface="Times New Roman"/>
              <a:cs typeface="Times New Roman"/>
            </a:endParaRPr>
          </a:p>
          <a:p>
            <a:r>
              <a:rPr lang="en-US" sz="2700" err="1">
                <a:latin typeface="Times New Roman"/>
                <a:cs typeface="Times New Roman"/>
              </a:rPr>
              <a:t>Stjæle</a:t>
            </a:r>
            <a:r>
              <a:rPr lang="en-US" sz="2700">
                <a:latin typeface="Times New Roman"/>
                <a:cs typeface="Times New Roman"/>
              </a:rPr>
              <a:t> for </a:t>
            </a:r>
            <a:r>
              <a:rPr lang="en-US" sz="2700" err="1">
                <a:latin typeface="Times New Roman"/>
                <a:cs typeface="Times New Roman"/>
              </a:rPr>
              <a:t>færingen</a:t>
            </a:r>
            <a:endParaRPr lang="en-US" sz="2700">
              <a:latin typeface="Times New Roman"/>
              <a:cs typeface="Times New Roman"/>
            </a:endParaRPr>
          </a:p>
          <a:p>
            <a:r>
              <a:rPr lang="en-US" sz="2700" err="1">
                <a:latin typeface="Times New Roman"/>
                <a:cs typeface="Times New Roman"/>
              </a:rPr>
              <a:t>Stjæler</a:t>
            </a:r>
            <a:r>
              <a:rPr lang="en-US" sz="2700">
                <a:latin typeface="Times New Roman"/>
                <a:cs typeface="Times New Roman"/>
              </a:rPr>
              <a:t> </a:t>
            </a:r>
            <a:r>
              <a:rPr lang="en-US" sz="2700" err="1">
                <a:latin typeface="Times New Roman"/>
                <a:cs typeface="Times New Roman"/>
              </a:rPr>
              <a:t>pengene</a:t>
            </a:r>
            <a:r>
              <a:rPr lang="en-US" sz="2700">
                <a:latin typeface="Times New Roman"/>
                <a:cs typeface="Times New Roman"/>
              </a:rPr>
              <a:t> </a:t>
            </a:r>
            <a:r>
              <a:rPr lang="en-US" sz="2700" err="1">
                <a:latin typeface="Times New Roman"/>
                <a:cs typeface="Times New Roman"/>
              </a:rPr>
              <a:t>og</a:t>
            </a:r>
            <a:r>
              <a:rPr lang="en-US" sz="2700">
                <a:latin typeface="Times New Roman"/>
                <a:cs typeface="Times New Roman"/>
              </a:rPr>
              <a:t> </a:t>
            </a:r>
            <a:r>
              <a:rPr lang="en-US" sz="2700" err="1">
                <a:latin typeface="Times New Roman"/>
                <a:cs typeface="Times New Roman"/>
              </a:rPr>
              <a:t>flygter</a:t>
            </a:r>
            <a:endParaRPr lang="en-US" sz="2700">
              <a:latin typeface="Times New Roman"/>
              <a:cs typeface="Times New Roman"/>
            </a:endParaRPr>
          </a:p>
          <a:p>
            <a:r>
              <a:rPr lang="en-US" sz="2700" err="1">
                <a:latin typeface="Times New Roman"/>
                <a:cs typeface="Times New Roman"/>
              </a:rPr>
              <a:t>Skudt</a:t>
            </a:r>
            <a:endParaRPr lang="en-US" sz="2700">
              <a:latin typeface="Times New Roman"/>
              <a:cs typeface="Times New Roman"/>
            </a:endParaRPr>
          </a:p>
          <a:p>
            <a:r>
              <a:rPr lang="en-US" sz="2700" err="1">
                <a:latin typeface="Times New Roman"/>
                <a:cs typeface="Times New Roman"/>
              </a:rPr>
              <a:t>Gammelt</a:t>
            </a:r>
            <a:r>
              <a:rPr lang="en-US" sz="2700">
                <a:latin typeface="Times New Roman"/>
                <a:cs typeface="Times New Roman"/>
              </a:rPr>
              <a:t> </a:t>
            </a:r>
            <a:r>
              <a:rPr lang="en-US" sz="2700" err="1">
                <a:latin typeface="Times New Roman"/>
                <a:cs typeface="Times New Roman"/>
              </a:rPr>
              <a:t>hus</a:t>
            </a:r>
            <a:endParaRPr lang="en-US" sz="2700">
              <a:latin typeface="Times New Roman"/>
              <a:cs typeface="Times New Roman"/>
            </a:endParaRPr>
          </a:p>
          <a:p>
            <a:r>
              <a:rPr lang="en-US" sz="2700" err="1">
                <a:latin typeface="Times New Roman"/>
                <a:cs typeface="Times New Roman"/>
              </a:rPr>
              <a:t>Købt</a:t>
            </a:r>
            <a:endParaRPr lang="en-US" sz="2700">
              <a:latin typeface="Times New Roman"/>
              <a:cs typeface="Times New Roman"/>
            </a:endParaRPr>
          </a:p>
        </p:txBody>
      </p:sp>
      <p:pic>
        <p:nvPicPr>
          <p:cNvPr id="5" name="Picture 4" descr="De 10 bedste Anders Thomas Jensen-karakterer rangeret – fra Alfred Jæger  til Svend Sved / Rangering">
            <a:extLst>
              <a:ext uri="{FF2B5EF4-FFF2-40B4-BE49-F238E27FC236}">
                <a16:creationId xmlns:a16="http://schemas.microsoft.com/office/drawing/2014/main" id="{19720B35-B6D2-0ED5-EE54-1A7331BB09C5}"/>
              </a:ext>
            </a:extLst>
          </p:cNvPr>
          <p:cNvPicPr>
            <a:picLocks noChangeAspect="1"/>
          </p:cNvPicPr>
          <p:nvPr/>
        </p:nvPicPr>
        <p:blipFill>
          <a:blip r:embed="rId2"/>
          <a:srcRect l="40477" r="310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845065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232BFB-E4E4-BA45-0201-4BAD9D92A86F}"/>
              </a:ext>
            </a:extLst>
          </p:cNvPr>
          <p:cNvSpPr>
            <a:spLocks noGrp="1"/>
          </p:cNvSpPr>
          <p:nvPr>
            <p:ph type="title"/>
          </p:nvPr>
        </p:nvSpPr>
        <p:spPr>
          <a:xfrm>
            <a:off x="838200" y="365125"/>
            <a:ext cx="10515600" cy="1306443"/>
          </a:xfrm>
        </p:spPr>
        <p:txBody>
          <a:bodyPr>
            <a:normAutofit/>
          </a:bodyPr>
          <a:lstStyle/>
          <a:p>
            <a:r>
              <a:rPr lang="en-US" sz="4000">
                <a:latin typeface="Times New Roman"/>
                <a:cs typeface="Times New Roman"/>
              </a:rPr>
              <a:t>Kort referat</a:t>
            </a:r>
          </a:p>
        </p:txBody>
      </p:sp>
      <p:sp>
        <p:nvSpPr>
          <p:cNvPr id="3" name="Content Placeholder 2">
            <a:extLst>
              <a:ext uri="{FF2B5EF4-FFF2-40B4-BE49-F238E27FC236}">
                <a16:creationId xmlns:a16="http://schemas.microsoft.com/office/drawing/2014/main" id="{C5B404BE-4FDA-C239-2547-8625ABB138A8}"/>
              </a:ext>
            </a:extLst>
          </p:cNvPr>
          <p:cNvSpPr>
            <a:spLocks noGrp="1"/>
          </p:cNvSpPr>
          <p:nvPr>
            <p:ph idx="1"/>
          </p:nvPr>
        </p:nvSpPr>
        <p:spPr>
          <a:xfrm>
            <a:off x="838200" y="1825625"/>
            <a:ext cx="4152774" cy="4303464"/>
          </a:xfrm>
        </p:spPr>
        <p:txBody>
          <a:bodyPr vert="horz" lIns="91440" tIns="45720" rIns="91440" bIns="45720" rtlCol="0" anchor="t">
            <a:normAutofit/>
          </a:bodyPr>
          <a:lstStyle/>
          <a:p>
            <a:r>
              <a:rPr lang="en-US" sz="3200" err="1">
                <a:latin typeface="Times New Roman"/>
                <a:cs typeface="Times New Roman"/>
              </a:rPr>
              <a:t>Vrede</a:t>
            </a:r>
            <a:endParaRPr lang="en-US" sz="3200">
              <a:latin typeface="Times New Roman"/>
              <a:cs typeface="Times New Roman"/>
            </a:endParaRPr>
          </a:p>
          <a:p>
            <a:r>
              <a:rPr lang="en-US" sz="3200" err="1">
                <a:latin typeface="Times New Roman"/>
                <a:cs typeface="Times New Roman"/>
              </a:rPr>
              <a:t>Færingen</a:t>
            </a:r>
            <a:r>
              <a:rPr lang="en-US" sz="3200">
                <a:latin typeface="Times New Roman"/>
                <a:cs typeface="Times New Roman"/>
              </a:rPr>
              <a:t> </a:t>
            </a:r>
            <a:r>
              <a:rPr lang="en-US" sz="3200" err="1">
                <a:latin typeface="Times New Roman"/>
                <a:cs typeface="Times New Roman"/>
              </a:rPr>
              <a:t>kommer</a:t>
            </a:r>
            <a:endParaRPr lang="en-US" sz="3200">
              <a:latin typeface="Times New Roman"/>
              <a:cs typeface="Times New Roman"/>
            </a:endParaRPr>
          </a:p>
          <a:p>
            <a:r>
              <a:rPr lang="en-US" sz="3200" err="1">
                <a:latin typeface="Times New Roman"/>
                <a:cs typeface="Times New Roman"/>
              </a:rPr>
              <a:t>Endelig</a:t>
            </a:r>
            <a:r>
              <a:rPr lang="en-US" sz="3200">
                <a:latin typeface="Times New Roman"/>
                <a:cs typeface="Times New Roman"/>
              </a:rPr>
              <a:t> gla</a:t>
            </a:r>
            <a:r>
              <a:rPr lang="en-US" sz="2400">
                <a:latin typeface="Times New Roman"/>
                <a:cs typeface="Times New Roman"/>
              </a:rPr>
              <a:t>d</a:t>
            </a:r>
          </a:p>
        </p:txBody>
      </p:sp>
      <p:pic>
        <p:nvPicPr>
          <p:cNvPr id="4" name="Picture 3" descr="BLINKENDE LYGTER – MED BESØG AF SOFIE GRÅBØL Særvisning 2. påskedag, mandag  den 21. april kl. 20 🐣 Sæt punktum på påsken med et gensyn med Anders  Thomas Jensens moderne klassiker Blinkende">
            <a:extLst>
              <a:ext uri="{FF2B5EF4-FFF2-40B4-BE49-F238E27FC236}">
                <a16:creationId xmlns:a16="http://schemas.microsoft.com/office/drawing/2014/main" id="{EAEC7A03-7029-E9C5-D85A-6C64D609FE1B}"/>
              </a:ext>
            </a:extLst>
          </p:cNvPr>
          <p:cNvPicPr>
            <a:picLocks noChangeAspect="1"/>
          </p:cNvPicPr>
          <p:nvPr/>
        </p:nvPicPr>
        <p:blipFill>
          <a:blip r:embed="rId2"/>
          <a:srcRect l="18212" r="1" b="1"/>
          <a:stretch>
            <a:fillRect/>
          </a:stretch>
        </p:blipFill>
        <p:spPr>
          <a:xfrm>
            <a:off x="5183500" y="1904282"/>
            <a:ext cx="6170299" cy="4224808"/>
          </a:xfrm>
          <a:prstGeom prst="rect">
            <a:avLst/>
          </a:prstGeom>
        </p:spPr>
      </p:pic>
    </p:spTree>
    <p:extLst>
      <p:ext uri="{BB962C8B-B14F-4D97-AF65-F5344CB8AC3E}">
        <p14:creationId xmlns:p14="http://schemas.microsoft.com/office/powerpoint/2010/main" val="440300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5" name="Freeform: Shape 4">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EF4DC4AF-5EC8-BA3D-F550-4ACFE493E75D}"/>
              </a:ext>
            </a:extLst>
          </p:cNvPr>
          <p:cNvSpPr>
            <a:spLocks noGrp="1"/>
          </p:cNvSpPr>
          <p:nvPr>
            <p:ph type="title"/>
          </p:nvPr>
        </p:nvSpPr>
        <p:spPr>
          <a:xfrm>
            <a:off x="804672" y="2053641"/>
            <a:ext cx="3669161" cy="2760098"/>
          </a:xfrm>
        </p:spPr>
        <p:txBody>
          <a:bodyPr>
            <a:normAutofit/>
          </a:bodyPr>
          <a:lstStyle/>
          <a:p>
            <a:r>
              <a:rPr lang="en-US" sz="3400" err="1">
                <a:solidFill>
                  <a:schemeClr val="tx2"/>
                </a:solidFill>
                <a:latin typeface="Times New Roman"/>
                <a:cs typeface="Times New Roman"/>
              </a:rPr>
              <a:t>Spænding</a:t>
            </a:r>
            <a:r>
              <a:rPr lang="en-US" sz="3400">
                <a:solidFill>
                  <a:schemeClr val="tx2"/>
                </a:solidFill>
                <a:latin typeface="Times New Roman"/>
                <a:cs typeface="Times New Roman"/>
              </a:rPr>
              <a:t>/</a:t>
            </a:r>
            <a:r>
              <a:rPr lang="en-US" sz="3400" err="1">
                <a:solidFill>
                  <a:schemeClr val="tx2"/>
                </a:solidFill>
                <a:latin typeface="Times New Roman"/>
                <a:cs typeface="Times New Roman"/>
              </a:rPr>
              <a:t>opbygget</a:t>
            </a:r>
            <a:endParaRPr lang="en-US" sz="3400">
              <a:solidFill>
                <a:schemeClr val="tx2"/>
              </a:solidFill>
              <a:latin typeface="Times New Roman"/>
              <a:cs typeface="Times New Roman"/>
            </a:endParaRPr>
          </a:p>
        </p:txBody>
      </p:sp>
      <p:sp>
        <p:nvSpPr>
          <p:cNvPr id="3" name="Content Placeholder 2">
            <a:extLst>
              <a:ext uri="{FF2B5EF4-FFF2-40B4-BE49-F238E27FC236}">
                <a16:creationId xmlns:a16="http://schemas.microsoft.com/office/drawing/2014/main" id="{2600D9F5-3219-6E1E-ED84-8AA13918E7A8}"/>
              </a:ext>
            </a:extLst>
          </p:cNvPr>
          <p:cNvSpPr>
            <a:spLocks noGrp="1"/>
          </p:cNvSpPr>
          <p:nvPr>
            <p:ph idx="1"/>
          </p:nvPr>
        </p:nvSpPr>
        <p:spPr>
          <a:xfrm>
            <a:off x="6090574" y="801866"/>
            <a:ext cx="5306084" cy="5230634"/>
          </a:xfrm>
          <a:noFill/>
          <a:ln>
            <a:noFill/>
          </a:ln>
        </p:spPr>
        <p:txBody>
          <a:bodyPr vert="horz" lIns="91440" tIns="45720" rIns="91440" bIns="45720" rtlCol="0" anchor="ctr">
            <a:normAutofit/>
          </a:bodyPr>
          <a:lstStyle/>
          <a:p>
            <a:r>
              <a:rPr lang="en-US" err="1">
                <a:solidFill>
                  <a:schemeClr val="tx2"/>
                </a:solidFill>
                <a:latin typeface="Times New Roman"/>
                <a:ea typeface="+mn-lt"/>
                <a:cs typeface="+mn-lt"/>
              </a:rPr>
              <a:t>Truslen</a:t>
            </a:r>
            <a:r>
              <a:rPr lang="en-US">
                <a:solidFill>
                  <a:schemeClr val="tx2"/>
                </a:solidFill>
                <a:latin typeface="Times New Roman"/>
                <a:ea typeface="+mn-lt"/>
                <a:cs typeface="+mn-lt"/>
              </a:rPr>
              <a:t> </a:t>
            </a:r>
            <a:r>
              <a:rPr lang="en-US" err="1">
                <a:solidFill>
                  <a:schemeClr val="tx2"/>
                </a:solidFill>
                <a:latin typeface="Times New Roman"/>
                <a:ea typeface="+mn-lt"/>
                <a:cs typeface="+mn-lt"/>
              </a:rPr>
              <a:t>udefra</a:t>
            </a:r>
            <a:r>
              <a:rPr lang="en-US">
                <a:solidFill>
                  <a:schemeClr val="tx2"/>
                </a:solidFill>
                <a:latin typeface="Times New Roman"/>
                <a:ea typeface="+mn-lt"/>
                <a:cs typeface="+mn-lt"/>
              </a:rPr>
              <a:t> (</a:t>
            </a:r>
            <a:r>
              <a:rPr lang="en-US" err="1">
                <a:solidFill>
                  <a:schemeClr val="tx2"/>
                </a:solidFill>
                <a:latin typeface="Times New Roman"/>
                <a:ea typeface="+mn-lt"/>
                <a:cs typeface="+mn-lt"/>
              </a:rPr>
              <a:t>Færingen</a:t>
            </a:r>
            <a:r>
              <a:rPr lang="en-US">
                <a:solidFill>
                  <a:schemeClr val="tx2"/>
                </a:solidFill>
                <a:latin typeface="Times New Roman"/>
                <a:ea typeface="+mn-lt"/>
                <a:cs typeface="+mn-lt"/>
              </a:rPr>
              <a:t>)</a:t>
            </a:r>
            <a:endParaRPr lang="en-US">
              <a:solidFill>
                <a:schemeClr val="tx2"/>
              </a:solidFill>
              <a:latin typeface="Times New Roman"/>
              <a:cs typeface="Times New Roman"/>
            </a:endParaRPr>
          </a:p>
          <a:p>
            <a:r>
              <a:rPr lang="en-US">
                <a:solidFill>
                  <a:schemeClr val="tx2"/>
                </a:solidFill>
                <a:latin typeface="Times New Roman"/>
                <a:ea typeface="+mn-lt"/>
                <a:cs typeface="+mn-lt"/>
              </a:rPr>
              <a:t>Lang </a:t>
            </a:r>
            <a:r>
              <a:rPr lang="en-US" err="1">
                <a:solidFill>
                  <a:schemeClr val="tx2"/>
                </a:solidFill>
                <a:latin typeface="Times New Roman"/>
                <a:ea typeface="+mn-lt"/>
                <a:cs typeface="+mn-lt"/>
              </a:rPr>
              <a:t>ventetid</a:t>
            </a:r>
            <a:r>
              <a:rPr lang="en-US">
                <a:solidFill>
                  <a:schemeClr val="tx2"/>
                </a:solidFill>
                <a:latin typeface="Times New Roman"/>
                <a:ea typeface="+mn-lt"/>
                <a:cs typeface="+mn-lt"/>
              </a:rPr>
              <a:t> </a:t>
            </a:r>
            <a:r>
              <a:rPr lang="en-US" err="1">
                <a:solidFill>
                  <a:schemeClr val="tx2"/>
                </a:solidFill>
                <a:latin typeface="Times New Roman"/>
                <a:ea typeface="+mn-lt"/>
                <a:cs typeface="+mn-lt"/>
              </a:rPr>
              <a:t>og</a:t>
            </a:r>
            <a:r>
              <a:rPr lang="en-US">
                <a:solidFill>
                  <a:schemeClr val="tx2"/>
                </a:solidFill>
                <a:latin typeface="Times New Roman"/>
                <a:ea typeface="+mn-lt"/>
                <a:cs typeface="+mn-lt"/>
              </a:rPr>
              <a:t> </a:t>
            </a:r>
            <a:r>
              <a:rPr lang="en-US" err="1">
                <a:solidFill>
                  <a:schemeClr val="tx2"/>
                </a:solidFill>
                <a:latin typeface="Times New Roman"/>
                <a:ea typeface="+mn-lt"/>
                <a:cs typeface="+mn-lt"/>
              </a:rPr>
              <a:t>stilhed</a:t>
            </a:r>
            <a:r>
              <a:rPr lang="en-US">
                <a:solidFill>
                  <a:schemeClr val="tx2"/>
                </a:solidFill>
                <a:latin typeface="Times New Roman"/>
                <a:ea typeface="+mn-lt"/>
                <a:cs typeface="+mn-lt"/>
              </a:rPr>
              <a:t> </a:t>
            </a:r>
            <a:r>
              <a:rPr lang="en-US" err="1">
                <a:solidFill>
                  <a:schemeClr val="tx2"/>
                </a:solidFill>
                <a:latin typeface="Times New Roman"/>
                <a:ea typeface="+mn-lt"/>
                <a:cs typeface="+mn-lt"/>
              </a:rPr>
              <a:t>før</a:t>
            </a:r>
            <a:r>
              <a:rPr lang="en-US">
                <a:solidFill>
                  <a:schemeClr val="tx2"/>
                </a:solidFill>
                <a:latin typeface="Times New Roman"/>
                <a:ea typeface="+mn-lt"/>
                <a:cs typeface="+mn-lt"/>
              </a:rPr>
              <a:t> </a:t>
            </a:r>
            <a:r>
              <a:rPr lang="en-US" err="1">
                <a:solidFill>
                  <a:schemeClr val="tx2"/>
                </a:solidFill>
                <a:latin typeface="Times New Roman"/>
                <a:ea typeface="+mn-lt"/>
                <a:cs typeface="+mn-lt"/>
              </a:rPr>
              <a:t>stormen</a:t>
            </a:r>
            <a:endParaRPr lang="en-US">
              <a:solidFill>
                <a:schemeClr val="tx2"/>
              </a:solidFill>
              <a:latin typeface="Times New Roman"/>
              <a:cs typeface="Times New Roman"/>
            </a:endParaRPr>
          </a:p>
          <a:p>
            <a:r>
              <a:rPr lang="en-US">
                <a:solidFill>
                  <a:schemeClr val="tx2"/>
                </a:solidFill>
                <a:latin typeface="Times New Roman"/>
                <a:ea typeface="+mn-lt"/>
                <a:cs typeface="+mn-lt"/>
              </a:rPr>
              <a:t>Humor, der </a:t>
            </a:r>
            <a:r>
              <a:rPr lang="en-US" err="1">
                <a:solidFill>
                  <a:schemeClr val="tx2"/>
                </a:solidFill>
                <a:latin typeface="Times New Roman"/>
                <a:ea typeface="+mn-lt"/>
                <a:cs typeface="+mn-lt"/>
              </a:rPr>
              <a:t>kontrasterer</a:t>
            </a:r>
            <a:r>
              <a:rPr lang="en-US">
                <a:solidFill>
                  <a:schemeClr val="tx2"/>
                </a:solidFill>
                <a:latin typeface="Times New Roman"/>
                <a:ea typeface="+mn-lt"/>
                <a:cs typeface="+mn-lt"/>
              </a:rPr>
              <a:t> </a:t>
            </a:r>
            <a:r>
              <a:rPr lang="en-US" err="1">
                <a:solidFill>
                  <a:schemeClr val="tx2"/>
                </a:solidFill>
                <a:latin typeface="Times New Roman"/>
                <a:ea typeface="+mn-lt"/>
                <a:cs typeface="+mn-lt"/>
              </a:rPr>
              <a:t>volden</a:t>
            </a:r>
            <a:endParaRPr lang="en-US">
              <a:solidFill>
                <a:schemeClr val="tx2"/>
              </a:solidFill>
              <a:latin typeface="Times New Roman"/>
              <a:ea typeface="+mn-lt"/>
              <a:cs typeface="+mn-lt"/>
            </a:endParaRPr>
          </a:p>
          <a:p>
            <a:endParaRPr lang="en-US">
              <a:solidFill>
                <a:schemeClr val="tx2"/>
              </a:solidFill>
              <a:latin typeface="Times New Roman"/>
              <a:cs typeface="Times New Roman"/>
            </a:endParaRPr>
          </a:p>
          <a:p>
            <a:r>
              <a:rPr lang="en-US" err="1">
                <a:solidFill>
                  <a:schemeClr val="tx2"/>
                </a:solidFill>
                <a:latin typeface="Times New Roman"/>
                <a:cs typeface="Times New Roman"/>
              </a:rPr>
              <a:t>Begynder</a:t>
            </a:r>
            <a:r>
              <a:rPr lang="en-US">
                <a:solidFill>
                  <a:schemeClr val="tx2"/>
                </a:solidFill>
                <a:latin typeface="Times New Roman"/>
                <a:cs typeface="Times New Roman"/>
              </a:rPr>
              <a:t> med </a:t>
            </a:r>
            <a:r>
              <a:rPr lang="en-US" err="1">
                <a:solidFill>
                  <a:schemeClr val="tx2"/>
                </a:solidFill>
                <a:latin typeface="Times New Roman"/>
                <a:cs typeface="Times New Roman"/>
              </a:rPr>
              <a:t>vold</a:t>
            </a:r>
            <a:endParaRPr lang="en-US">
              <a:solidFill>
                <a:schemeClr val="tx2"/>
              </a:solidFill>
              <a:latin typeface="Times New Roman"/>
              <a:cs typeface="Times New Roman"/>
            </a:endParaRPr>
          </a:p>
          <a:p>
            <a:r>
              <a:rPr lang="en-US" err="1">
                <a:solidFill>
                  <a:schemeClr val="tx2"/>
                </a:solidFill>
                <a:latin typeface="Times New Roman"/>
                <a:cs typeface="Times New Roman"/>
              </a:rPr>
              <a:t>Så</a:t>
            </a:r>
            <a:r>
              <a:rPr lang="en-US">
                <a:solidFill>
                  <a:schemeClr val="tx2"/>
                </a:solidFill>
                <a:latin typeface="Times New Roman"/>
                <a:cs typeface="Times New Roman"/>
              </a:rPr>
              <a:t> </a:t>
            </a:r>
            <a:r>
              <a:rPr lang="en-US" err="1">
                <a:solidFill>
                  <a:schemeClr val="tx2"/>
                </a:solidFill>
                <a:latin typeface="Times New Roman"/>
                <a:cs typeface="Times New Roman"/>
              </a:rPr>
              <a:t>slappe</a:t>
            </a:r>
            <a:r>
              <a:rPr lang="en-US">
                <a:solidFill>
                  <a:schemeClr val="tx2"/>
                </a:solidFill>
                <a:latin typeface="Times New Roman"/>
                <a:cs typeface="Times New Roman"/>
              </a:rPr>
              <a:t> </a:t>
            </a:r>
            <a:r>
              <a:rPr lang="en-US" err="1">
                <a:solidFill>
                  <a:schemeClr val="tx2"/>
                </a:solidFill>
                <a:latin typeface="Times New Roman"/>
                <a:cs typeface="Times New Roman"/>
              </a:rPr>
              <a:t>af</a:t>
            </a:r>
            <a:endParaRPr lang="en-US">
              <a:solidFill>
                <a:schemeClr val="tx2"/>
              </a:solidFill>
              <a:latin typeface="Times New Roman"/>
              <a:cs typeface="Times New Roman"/>
            </a:endParaRPr>
          </a:p>
          <a:p>
            <a:r>
              <a:rPr lang="en-US" err="1">
                <a:solidFill>
                  <a:schemeClr val="tx2"/>
                </a:solidFill>
                <a:latin typeface="Times New Roman"/>
                <a:cs typeface="Times New Roman"/>
              </a:rPr>
              <a:t>Så</a:t>
            </a:r>
            <a:r>
              <a:rPr lang="en-US">
                <a:solidFill>
                  <a:schemeClr val="tx2"/>
                </a:solidFill>
                <a:latin typeface="Times New Roman"/>
                <a:cs typeface="Times New Roman"/>
              </a:rPr>
              <a:t> </a:t>
            </a:r>
            <a:r>
              <a:rPr lang="en-US" err="1">
                <a:solidFill>
                  <a:schemeClr val="tx2"/>
                </a:solidFill>
                <a:latin typeface="Times New Roman"/>
                <a:cs typeface="Times New Roman"/>
              </a:rPr>
              <a:t>vold</a:t>
            </a:r>
            <a:r>
              <a:rPr lang="en-US">
                <a:solidFill>
                  <a:schemeClr val="tx2"/>
                </a:solidFill>
                <a:latin typeface="Times New Roman"/>
                <a:cs typeface="Times New Roman"/>
              </a:rPr>
              <a:t> </a:t>
            </a:r>
            <a:r>
              <a:rPr lang="en-US" err="1">
                <a:solidFill>
                  <a:schemeClr val="tx2"/>
                </a:solidFill>
                <a:latin typeface="Times New Roman"/>
                <a:cs typeface="Times New Roman"/>
              </a:rPr>
              <a:t>igen</a:t>
            </a:r>
            <a:endParaRPr lang="en-US">
              <a:solidFill>
                <a:schemeClr val="tx2"/>
              </a:solidFill>
              <a:latin typeface="Times New Roman"/>
              <a:cs typeface="Times New Roman"/>
            </a:endParaRPr>
          </a:p>
        </p:txBody>
      </p:sp>
    </p:spTree>
    <p:extLst>
      <p:ext uri="{BB962C8B-B14F-4D97-AF65-F5344CB8AC3E}">
        <p14:creationId xmlns:p14="http://schemas.microsoft.com/office/powerpoint/2010/main" val="1742984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Rectangle 19">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8ABFC2-FC73-C516-0B6D-13D6F18FA881}"/>
              </a:ext>
            </a:extLst>
          </p:cNvPr>
          <p:cNvSpPr>
            <a:spLocks noGrp="1"/>
          </p:cNvSpPr>
          <p:nvPr>
            <p:ph type="title"/>
          </p:nvPr>
        </p:nvSpPr>
        <p:spPr>
          <a:xfrm>
            <a:off x="1115568" y="548640"/>
            <a:ext cx="10168128" cy="1179576"/>
          </a:xfrm>
        </p:spPr>
        <p:txBody>
          <a:bodyPr>
            <a:normAutofit/>
          </a:bodyPr>
          <a:lstStyle/>
          <a:p>
            <a:r>
              <a:rPr lang="en-GB" sz="4000">
                <a:latin typeface="Times New Roman"/>
                <a:cs typeface="Times New Roman"/>
              </a:rPr>
              <a:t>9.) </a:t>
            </a:r>
            <a:r>
              <a:rPr lang="en-GB" sz="4000" err="1">
                <a:latin typeface="Times New Roman"/>
                <a:cs typeface="Times New Roman"/>
              </a:rPr>
              <a:t>Fotograferings</a:t>
            </a:r>
            <a:r>
              <a:rPr lang="en-GB" sz="4000">
                <a:latin typeface="Times New Roman"/>
                <a:cs typeface="Times New Roman"/>
              </a:rPr>
              <a:t> </a:t>
            </a:r>
            <a:r>
              <a:rPr lang="en-GB" sz="4000" err="1">
                <a:latin typeface="Times New Roman"/>
                <a:cs typeface="Times New Roman"/>
              </a:rPr>
              <a:t>beskrivelse</a:t>
            </a:r>
            <a:endParaRPr lang="en-GB" sz="4000">
              <a:latin typeface="Times New Roman"/>
              <a:cs typeface="Times New Roman"/>
            </a:endParaRPr>
          </a:p>
        </p:txBody>
      </p:sp>
      <p:sp>
        <p:nvSpPr>
          <p:cNvPr id="22" name="Rectangle 21">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tudenterkilden - Vi ønsker en af de bedste danske film tillykke, med 20  års jubilæet. #blinkendelygter #studenterkilden #danskfilmskat #danskfilm  #tillykke | Facebook">
            <a:extLst>
              <a:ext uri="{FF2B5EF4-FFF2-40B4-BE49-F238E27FC236}">
                <a16:creationId xmlns:a16="http://schemas.microsoft.com/office/drawing/2014/main" id="{EBC6CDD0-E780-271C-059B-9B59A7947516}"/>
              </a:ext>
            </a:extLst>
          </p:cNvPr>
          <p:cNvPicPr>
            <a:picLocks noChangeAspect="1"/>
          </p:cNvPicPr>
          <p:nvPr/>
        </p:nvPicPr>
        <p:blipFill>
          <a:blip r:embed="rId2"/>
          <a:srcRect r="8896" b="-1"/>
          <a:stretch>
            <a:fillRect/>
          </a:stretch>
        </p:blipFill>
        <p:spPr>
          <a:xfrm>
            <a:off x="563247" y="2478024"/>
            <a:ext cx="6009855" cy="369417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Content Placeholder 2">
            <a:extLst>
              <a:ext uri="{FF2B5EF4-FFF2-40B4-BE49-F238E27FC236}">
                <a16:creationId xmlns:a16="http://schemas.microsoft.com/office/drawing/2014/main" id="{28573470-DCC0-EBF3-3897-82611320D6C4}"/>
              </a:ext>
            </a:extLst>
          </p:cNvPr>
          <p:cNvSpPr>
            <a:spLocks noGrp="1"/>
          </p:cNvSpPr>
          <p:nvPr>
            <p:ph idx="1"/>
          </p:nvPr>
        </p:nvSpPr>
        <p:spPr>
          <a:xfrm>
            <a:off x="6203755" y="2190477"/>
            <a:ext cx="5065564" cy="3981723"/>
          </a:xfrm>
        </p:spPr>
        <p:txBody>
          <a:bodyPr vert="horz" lIns="91440" tIns="45720" rIns="91440" bIns="45720" rtlCol="0" anchor="ctr">
            <a:noAutofit/>
          </a:bodyPr>
          <a:lstStyle/>
          <a:p>
            <a:pPr marL="0" indent="0">
              <a:lnSpc>
                <a:spcPct val="150000"/>
              </a:lnSpc>
              <a:buNone/>
            </a:pPr>
            <a:r>
              <a:rPr lang="da-DK" sz="2400" dirty="0">
                <a:latin typeface="Times New Roman"/>
                <a:cs typeface="Times New Roman"/>
              </a:rPr>
              <a:t>Farverne I begyndelsen av filmen var ofte sørgmodige, f.eks. de mørke og kolde farver da Thorkil går hjem til hans hus, da Thorkil og de andre stjal de 4 millioner kroner fra politikeren, og da de er på flugt fra færingen. Men da de får gang I deres restaurant, Blinkende Lygter, bliver farverne meget mere glade og  varme.</a:t>
            </a:r>
            <a:endParaRPr lang="en-US" sz="2400" b="1" dirty="0">
              <a:latin typeface="Times New Roman"/>
              <a:cs typeface="Times New Roman"/>
            </a:endParaRPr>
          </a:p>
        </p:txBody>
      </p:sp>
    </p:spTree>
    <p:extLst>
      <p:ext uri="{BB962C8B-B14F-4D97-AF65-F5344CB8AC3E}">
        <p14:creationId xmlns:p14="http://schemas.microsoft.com/office/powerpoint/2010/main" val="2141380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ntroducing the Camera: Cinematography - a Beginner's Guide">
            <a:extLst>
              <a:ext uri="{FF2B5EF4-FFF2-40B4-BE49-F238E27FC236}">
                <a16:creationId xmlns:a16="http://schemas.microsoft.com/office/drawing/2014/main" id="{A35E28DE-87D2-6169-C3C3-E00129BD0D1E}"/>
              </a:ext>
            </a:extLst>
          </p:cNvPr>
          <p:cNvPicPr>
            <a:picLocks noChangeAspect="1"/>
          </p:cNvPicPr>
          <p:nvPr/>
        </p:nvPicPr>
        <p:blipFill>
          <a:blip r:embed="rId2"/>
          <a:srcRect t="7002" b="23813"/>
          <a:stretch>
            <a:fillRect/>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Historien om Blinkende lygter - TV 2">
            <a:extLst>
              <a:ext uri="{FF2B5EF4-FFF2-40B4-BE49-F238E27FC236}">
                <a16:creationId xmlns:a16="http://schemas.microsoft.com/office/drawing/2014/main" id="{959E1FCA-EEFF-676F-0113-66F8E53D20C8}"/>
              </a:ext>
            </a:extLst>
          </p:cNvPr>
          <p:cNvPicPr>
            <a:picLocks noChangeAspect="1"/>
          </p:cNvPicPr>
          <p:nvPr/>
        </p:nvPicPr>
        <p:blipFill>
          <a:blip r:embed="rId3"/>
          <a:srcRect r="-2" b="18151"/>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0" name="Freeform: Shape 19">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2" name="Freeform: Shape 21">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05E07082-F4E2-D4CB-60B7-914BAFF4E35E}"/>
              </a:ext>
            </a:extLst>
          </p:cNvPr>
          <p:cNvSpPr>
            <a:spLocks noGrp="1"/>
          </p:cNvSpPr>
          <p:nvPr>
            <p:ph type="title"/>
          </p:nvPr>
        </p:nvSpPr>
        <p:spPr>
          <a:xfrm>
            <a:off x="448056" y="859536"/>
            <a:ext cx="4832802" cy="1243584"/>
          </a:xfrm>
        </p:spPr>
        <p:txBody>
          <a:bodyPr>
            <a:normAutofit/>
          </a:bodyPr>
          <a:lstStyle/>
          <a:p>
            <a:r>
              <a:rPr lang="en-GB" sz="3400" err="1">
                <a:latin typeface="Times New Roman"/>
                <a:cs typeface="Times New Roman"/>
              </a:rPr>
              <a:t>Fotograferings</a:t>
            </a:r>
            <a:r>
              <a:rPr lang="en-GB" sz="3400">
                <a:latin typeface="Times New Roman"/>
                <a:cs typeface="Times New Roman"/>
              </a:rPr>
              <a:t> </a:t>
            </a:r>
            <a:r>
              <a:rPr lang="en-GB" sz="3400" err="1">
                <a:latin typeface="Times New Roman"/>
                <a:cs typeface="Times New Roman"/>
              </a:rPr>
              <a:t>beskrivelse</a:t>
            </a:r>
            <a:endParaRPr lang="en-GB" sz="3400">
              <a:latin typeface="Times New Roman"/>
              <a:cs typeface="Times New Roman"/>
            </a:endParaRPr>
          </a:p>
        </p:txBody>
      </p:sp>
      <p:sp>
        <p:nvSpPr>
          <p:cNvPr id="24" name="Rectangle 23">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6" name="Rectangle 25">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A09F2EE-5E57-FE9E-8020-4EB4BC878774}"/>
              </a:ext>
            </a:extLst>
          </p:cNvPr>
          <p:cNvSpPr>
            <a:spLocks noGrp="1"/>
          </p:cNvSpPr>
          <p:nvPr>
            <p:ph idx="1"/>
          </p:nvPr>
        </p:nvSpPr>
        <p:spPr>
          <a:xfrm>
            <a:off x="448056" y="2512611"/>
            <a:ext cx="4832803" cy="3664351"/>
          </a:xfrm>
        </p:spPr>
        <p:txBody>
          <a:bodyPr vert="horz" lIns="91440" tIns="45720" rIns="91440" bIns="45720" rtlCol="0" anchor="t">
            <a:normAutofit/>
          </a:bodyPr>
          <a:lstStyle/>
          <a:p>
            <a:pPr>
              <a:lnSpc>
                <a:spcPct val="150000"/>
              </a:lnSpc>
            </a:pPr>
            <a:r>
              <a:rPr lang="en-GB" sz="2400">
                <a:latin typeface="Times New Roman"/>
                <a:cs typeface="Times New Roman"/>
              </a:rPr>
              <a:t>De laver </a:t>
            </a:r>
            <a:r>
              <a:rPr lang="en-GB" sz="2400" err="1">
                <a:latin typeface="Times New Roman"/>
                <a:cs typeface="Times New Roman"/>
              </a:rPr>
              <a:t>ikke</a:t>
            </a:r>
            <a:r>
              <a:rPr lang="en-GB" sz="2400">
                <a:latin typeface="Times New Roman"/>
                <a:cs typeface="Times New Roman"/>
              </a:rPr>
              <a:t> </a:t>
            </a:r>
            <a:r>
              <a:rPr lang="en-GB" sz="2400" err="1">
                <a:latin typeface="Times New Roman"/>
                <a:cs typeface="Times New Roman"/>
              </a:rPr>
              <a:t>så</a:t>
            </a:r>
            <a:r>
              <a:rPr lang="en-GB" sz="2400">
                <a:latin typeface="Times New Roman"/>
                <a:cs typeface="Times New Roman"/>
              </a:rPr>
              <a:t> </a:t>
            </a:r>
            <a:r>
              <a:rPr lang="en-GB" sz="2400" err="1">
                <a:latin typeface="Times New Roman"/>
                <a:cs typeface="Times New Roman"/>
              </a:rPr>
              <a:t>meget</a:t>
            </a:r>
            <a:r>
              <a:rPr lang="en-GB" sz="2400">
                <a:latin typeface="Times New Roman"/>
                <a:cs typeface="Times New Roman"/>
              </a:rPr>
              <a:t> </a:t>
            </a:r>
            <a:r>
              <a:rPr lang="en-GB" sz="2400" err="1">
                <a:latin typeface="Times New Roman"/>
                <a:cs typeface="Times New Roman"/>
              </a:rPr>
              <a:t>særligt</a:t>
            </a:r>
            <a:r>
              <a:rPr lang="en-GB" sz="2400">
                <a:latin typeface="Times New Roman"/>
                <a:cs typeface="Times New Roman"/>
              </a:rPr>
              <a:t> med </a:t>
            </a:r>
            <a:r>
              <a:rPr lang="en-GB" sz="2400" err="1">
                <a:latin typeface="Times New Roman"/>
                <a:cs typeface="Times New Roman"/>
              </a:rPr>
              <a:t>kameraet</a:t>
            </a:r>
            <a:r>
              <a:rPr lang="en-GB" sz="2400">
                <a:latin typeface="Times New Roman"/>
                <a:cs typeface="Times New Roman"/>
              </a:rPr>
              <a:t> da de </a:t>
            </a:r>
            <a:r>
              <a:rPr lang="en-GB" sz="2400" err="1">
                <a:latin typeface="Times New Roman"/>
                <a:cs typeface="Times New Roman"/>
              </a:rPr>
              <a:t>tager</a:t>
            </a:r>
            <a:r>
              <a:rPr lang="en-GB" sz="2400">
                <a:latin typeface="Times New Roman"/>
                <a:cs typeface="Times New Roman"/>
              </a:rPr>
              <a:t> </a:t>
            </a:r>
            <a:r>
              <a:rPr lang="en-GB" sz="2400" err="1">
                <a:latin typeface="Times New Roman"/>
                <a:cs typeface="Times New Roman"/>
              </a:rPr>
              <a:t>scenerne</a:t>
            </a:r>
            <a:r>
              <a:rPr lang="en-GB" sz="2400">
                <a:latin typeface="Times New Roman"/>
                <a:cs typeface="Times New Roman"/>
              </a:rPr>
              <a:t> op, </a:t>
            </a:r>
            <a:r>
              <a:rPr lang="en-GB" sz="2400" err="1">
                <a:latin typeface="Times New Roman"/>
                <a:cs typeface="Times New Roman"/>
              </a:rPr>
              <a:t>ofte</a:t>
            </a:r>
            <a:r>
              <a:rPr lang="en-GB" sz="2400">
                <a:latin typeface="Times New Roman"/>
                <a:cs typeface="Times New Roman"/>
              </a:rPr>
              <a:t> er </a:t>
            </a:r>
            <a:r>
              <a:rPr lang="en-GB" sz="2400" err="1">
                <a:latin typeface="Times New Roman"/>
                <a:cs typeface="Times New Roman"/>
              </a:rPr>
              <a:t>kameraet</a:t>
            </a:r>
            <a:r>
              <a:rPr lang="en-GB" sz="2400">
                <a:latin typeface="Times New Roman"/>
                <a:cs typeface="Times New Roman"/>
              </a:rPr>
              <a:t> I et </a:t>
            </a:r>
            <a:r>
              <a:rPr lang="en-GB" sz="2400" err="1">
                <a:latin typeface="Times New Roman"/>
                <a:cs typeface="Times New Roman"/>
              </a:rPr>
              <a:t>sted</a:t>
            </a:r>
            <a:r>
              <a:rPr lang="en-GB" sz="2400">
                <a:latin typeface="Times New Roman"/>
                <a:cs typeface="Times New Roman"/>
              </a:rPr>
              <a:t>, der </a:t>
            </a:r>
            <a:r>
              <a:rPr lang="en-GB" sz="2400" err="1">
                <a:latin typeface="Times New Roman"/>
                <a:cs typeface="Times New Roman"/>
              </a:rPr>
              <a:t>får</a:t>
            </a:r>
            <a:r>
              <a:rPr lang="en-GB" sz="2400">
                <a:latin typeface="Times New Roman"/>
                <a:cs typeface="Times New Roman"/>
              </a:rPr>
              <a:t> </a:t>
            </a:r>
            <a:r>
              <a:rPr lang="en-GB" sz="2400" err="1">
                <a:latin typeface="Times New Roman"/>
                <a:cs typeface="Times New Roman"/>
              </a:rPr>
              <a:t>os</a:t>
            </a:r>
            <a:r>
              <a:rPr lang="en-GB" sz="2400">
                <a:latin typeface="Times New Roman"/>
                <a:cs typeface="Times New Roman"/>
              </a:rPr>
              <a:t> </a:t>
            </a:r>
            <a:r>
              <a:rPr lang="en-GB" sz="2400" err="1">
                <a:latin typeface="Times New Roman"/>
                <a:cs typeface="Times New Roman"/>
              </a:rPr>
              <a:t>kigge</a:t>
            </a:r>
            <a:r>
              <a:rPr lang="en-GB" sz="2400">
                <a:latin typeface="Times New Roman"/>
                <a:cs typeface="Times New Roman"/>
              </a:rPr>
              <a:t> </a:t>
            </a:r>
            <a:r>
              <a:rPr lang="en-GB" sz="2400" err="1">
                <a:latin typeface="Times New Roman"/>
                <a:cs typeface="Times New Roman"/>
              </a:rPr>
              <a:t>på</a:t>
            </a:r>
            <a:r>
              <a:rPr lang="en-GB" sz="2400">
                <a:latin typeface="Times New Roman"/>
                <a:cs typeface="Times New Roman"/>
              </a:rPr>
              <a:t> </a:t>
            </a:r>
            <a:r>
              <a:rPr lang="en-GB" sz="2400" err="1">
                <a:latin typeface="Times New Roman"/>
                <a:cs typeface="Times New Roman"/>
              </a:rPr>
              <a:t>hvem</a:t>
            </a:r>
            <a:r>
              <a:rPr lang="en-GB" sz="2400">
                <a:latin typeface="Times New Roman"/>
                <a:cs typeface="Times New Roman"/>
              </a:rPr>
              <a:t> der taler, </a:t>
            </a:r>
            <a:r>
              <a:rPr lang="en-GB" sz="2400" err="1">
                <a:latin typeface="Times New Roman"/>
                <a:cs typeface="Times New Roman"/>
              </a:rPr>
              <a:t>hvad</a:t>
            </a:r>
            <a:r>
              <a:rPr lang="en-GB" sz="2400">
                <a:latin typeface="Times New Roman"/>
                <a:cs typeface="Times New Roman"/>
              </a:rPr>
              <a:t> de </a:t>
            </a:r>
            <a:r>
              <a:rPr lang="en-GB" sz="2400" err="1">
                <a:latin typeface="Times New Roman"/>
                <a:cs typeface="Times New Roman"/>
              </a:rPr>
              <a:t>gør</a:t>
            </a:r>
            <a:r>
              <a:rPr lang="en-GB" sz="2400">
                <a:latin typeface="Times New Roman"/>
                <a:cs typeface="Times New Roman"/>
              </a:rPr>
              <a:t>, </a:t>
            </a:r>
            <a:r>
              <a:rPr lang="en-GB" sz="2400" err="1">
                <a:latin typeface="Times New Roman"/>
                <a:cs typeface="Times New Roman"/>
              </a:rPr>
              <a:t>eller</a:t>
            </a:r>
            <a:r>
              <a:rPr lang="en-GB" sz="2400">
                <a:latin typeface="Times New Roman"/>
                <a:cs typeface="Times New Roman"/>
              </a:rPr>
              <a:t> </a:t>
            </a:r>
            <a:r>
              <a:rPr lang="en-GB" sz="2400" err="1">
                <a:latin typeface="Times New Roman"/>
                <a:cs typeface="Times New Roman"/>
              </a:rPr>
              <a:t>dem</a:t>
            </a:r>
            <a:r>
              <a:rPr lang="en-GB" sz="2400">
                <a:latin typeface="Times New Roman"/>
                <a:cs typeface="Times New Roman"/>
              </a:rPr>
              <a:t> alle </a:t>
            </a:r>
            <a:r>
              <a:rPr lang="en-GB" sz="2400" err="1">
                <a:latin typeface="Times New Roman"/>
                <a:cs typeface="Times New Roman"/>
              </a:rPr>
              <a:t>sammen</a:t>
            </a:r>
          </a:p>
        </p:txBody>
      </p:sp>
    </p:spTree>
    <p:extLst>
      <p:ext uri="{BB962C8B-B14F-4D97-AF65-F5344CB8AC3E}">
        <p14:creationId xmlns:p14="http://schemas.microsoft.com/office/powerpoint/2010/main" val="182690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F028B338-0297-2FE9-E58B-B96A7DB00FB0}"/>
              </a:ext>
            </a:extLst>
          </p:cNvPr>
          <p:cNvSpPr>
            <a:spLocks noGrp="1"/>
          </p:cNvSpPr>
          <p:nvPr>
            <p:ph type="title"/>
          </p:nvPr>
        </p:nvSpPr>
        <p:spPr>
          <a:xfrm>
            <a:off x="547778" y="368001"/>
            <a:ext cx="5548222" cy="1397449"/>
          </a:xfrm>
        </p:spPr>
        <p:txBody>
          <a:bodyPr anchor="b">
            <a:normAutofit/>
          </a:bodyPr>
          <a:lstStyle/>
          <a:p>
            <a:r>
              <a:rPr lang="en-GB">
                <a:solidFill>
                  <a:schemeClr val="bg1"/>
                </a:solidFill>
                <a:latin typeface="Times New Roman"/>
                <a:cs typeface="Times New Roman"/>
              </a:rPr>
              <a:t>10.) </a:t>
            </a:r>
            <a:r>
              <a:rPr lang="en-GB" err="1">
                <a:solidFill>
                  <a:schemeClr val="bg1"/>
                </a:solidFill>
                <a:latin typeface="Times New Roman"/>
                <a:cs typeface="Times New Roman"/>
              </a:rPr>
              <a:t>Hvor</a:t>
            </a:r>
            <a:r>
              <a:rPr lang="en-GB">
                <a:solidFill>
                  <a:schemeClr val="bg1"/>
                </a:solidFill>
                <a:latin typeface="Times New Roman"/>
                <a:cs typeface="Times New Roman"/>
              </a:rPr>
              <a:t> </a:t>
            </a:r>
            <a:r>
              <a:rPr lang="en-GB" err="1">
                <a:solidFill>
                  <a:schemeClr val="bg1"/>
                </a:solidFill>
                <a:latin typeface="Times New Roman"/>
                <a:cs typeface="Times New Roman"/>
              </a:rPr>
              <a:t>Foregår</a:t>
            </a:r>
            <a:r>
              <a:rPr lang="en-GB">
                <a:solidFill>
                  <a:schemeClr val="bg1"/>
                </a:solidFill>
                <a:latin typeface="Times New Roman"/>
                <a:cs typeface="Times New Roman"/>
              </a:rPr>
              <a:t>                  </a:t>
            </a:r>
            <a:r>
              <a:rPr lang="en-GB" err="1">
                <a:solidFill>
                  <a:schemeClr val="bg1"/>
                </a:solidFill>
                <a:latin typeface="Times New Roman"/>
                <a:cs typeface="Times New Roman"/>
              </a:rPr>
              <a:t>filmen</a:t>
            </a:r>
            <a:r>
              <a:rPr lang="en-GB">
                <a:solidFill>
                  <a:schemeClr val="bg1"/>
                </a:solidFill>
                <a:latin typeface="Times New Roman"/>
                <a:cs typeface="Times New Roman"/>
              </a:rPr>
              <a:t> sig?</a:t>
            </a:r>
          </a:p>
        </p:txBody>
      </p:sp>
      <p:cxnSp>
        <p:nvCxnSpPr>
          <p:cNvPr id="12" name="Straight Connector 11">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99B060E-2D5C-C92D-DF5B-206E730EF220}"/>
              </a:ext>
            </a:extLst>
          </p:cNvPr>
          <p:cNvSpPr>
            <a:spLocks noGrp="1"/>
          </p:cNvSpPr>
          <p:nvPr>
            <p:ph idx="1"/>
          </p:nvPr>
        </p:nvSpPr>
        <p:spPr>
          <a:xfrm>
            <a:off x="547778" y="2288833"/>
            <a:ext cx="5720750" cy="4430438"/>
          </a:xfrm>
        </p:spPr>
        <p:txBody>
          <a:bodyPr vert="horz" lIns="91440" tIns="45720" rIns="91440" bIns="45720" rtlCol="0" anchor="t">
            <a:noAutofit/>
          </a:bodyPr>
          <a:lstStyle/>
          <a:p>
            <a:pPr>
              <a:lnSpc>
                <a:spcPct val="150000"/>
              </a:lnSpc>
            </a:pPr>
            <a:r>
              <a:rPr lang="da-DK" sz="2000">
                <a:solidFill>
                  <a:schemeClr val="bg1"/>
                </a:solidFill>
                <a:latin typeface="Times New Roman"/>
                <a:cs typeface="Times New Roman"/>
              </a:rPr>
              <a:t>Filmen har nogle vigtige steder, som deres bil, da de kører væk fra huset, hvor de taler om hvad deres plan er til at slippe væk fra færingen, og deres kriminelle live. Men selvfølgeligt, er deres restaurant, Blinkende lygter, det mest vigtige sted I filmen. Der er her hvor mest av filmen tager sted, og der er her vi kan virkelig få personerne at kende, da vi ser deres flashbacks fra deres traumatiserende </a:t>
            </a:r>
            <a:r>
              <a:rPr lang="da-DK" sz="2000" err="1">
                <a:solidFill>
                  <a:schemeClr val="bg1"/>
                </a:solidFill>
                <a:latin typeface="Times New Roman"/>
                <a:cs typeface="Times New Roman"/>
              </a:rPr>
              <a:t>barndomme</a:t>
            </a:r>
            <a:r>
              <a:rPr lang="da-DK" sz="2000">
                <a:solidFill>
                  <a:schemeClr val="bg1"/>
                </a:solidFill>
                <a:latin typeface="Times New Roman"/>
                <a:cs typeface="Times New Roman"/>
              </a:rPr>
              <a:t>.</a:t>
            </a:r>
            <a:endParaRPr lang="en-US" sz="2000">
              <a:solidFill>
                <a:schemeClr val="bg1"/>
              </a:solidFill>
              <a:latin typeface="Times New Roman"/>
              <a:cs typeface="Times New Roman"/>
            </a:endParaRPr>
          </a:p>
          <a:p>
            <a:pPr>
              <a:lnSpc>
                <a:spcPct val="150000"/>
              </a:lnSpc>
            </a:pPr>
            <a:endParaRPr lang="da-DK" sz="2000">
              <a:solidFill>
                <a:schemeClr val="bg1"/>
              </a:solidFill>
              <a:latin typeface="Times New Roman"/>
              <a:cs typeface="Times New Roman"/>
            </a:endParaRPr>
          </a:p>
        </p:txBody>
      </p:sp>
      <p:pic>
        <p:nvPicPr>
          <p:cNvPr id="5" name="Picture 4" descr="Historien om Blinkende lygter - TV 2">
            <a:extLst>
              <a:ext uri="{FF2B5EF4-FFF2-40B4-BE49-F238E27FC236}">
                <a16:creationId xmlns:a16="http://schemas.microsoft.com/office/drawing/2014/main" id="{760CCA2B-91B1-D265-1378-FFC4C5000BE7}"/>
              </a:ext>
            </a:extLst>
          </p:cNvPr>
          <p:cNvPicPr>
            <a:picLocks noChangeAspect="1"/>
          </p:cNvPicPr>
          <p:nvPr/>
        </p:nvPicPr>
        <p:blipFill>
          <a:blip r:embed="rId2"/>
          <a:stretch>
            <a:fillRect/>
          </a:stretch>
        </p:blipFill>
        <p:spPr>
          <a:xfrm>
            <a:off x="7047247" y="369913"/>
            <a:ext cx="2784532" cy="2784532"/>
          </a:xfrm>
          <a:prstGeom prst="rect">
            <a:avLst/>
          </a:prstGeom>
        </p:spPr>
      </p:pic>
      <p:sp>
        <p:nvSpPr>
          <p:cNvPr id="14" name="Rectangle 13">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linkende lygter | Filmcentralen">
            <a:extLst>
              <a:ext uri="{FF2B5EF4-FFF2-40B4-BE49-F238E27FC236}">
                <a16:creationId xmlns:a16="http://schemas.microsoft.com/office/drawing/2014/main" id="{AF2DD560-B6D1-5812-E428-D9DCA4BB867B}"/>
              </a:ext>
            </a:extLst>
          </p:cNvPr>
          <p:cNvPicPr>
            <a:picLocks noChangeAspect="1"/>
          </p:cNvPicPr>
          <p:nvPr/>
        </p:nvPicPr>
        <p:blipFill>
          <a:blip r:embed="rId3"/>
          <a:stretch>
            <a:fillRect/>
          </a:stretch>
        </p:blipFill>
        <p:spPr>
          <a:xfrm>
            <a:off x="8038661" y="3917588"/>
            <a:ext cx="3588640" cy="2409889"/>
          </a:xfrm>
          <a:prstGeom prst="rect">
            <a:avLst/>
          </a:prstGeom>
        </p:spPr>
      </p:pic>
      <p:sp>
        <p:nvSpPr>
          <p:cNvPr id="16" name="Rectangle 15">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9208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944792-F546-C812-565E-ED7758F2769F}"/>
              </a:ext>
            </a:extLst>
          </p:cNvPr>
          <p:cNvSpPr>
            <a:spLocks noGrp="1"/>
          </p:cNvSpPr>
          <p:nvPr>
            <p:ph type="title"/>
          </p:nvPr>
        </p:nvSpPr>
        <p:spPr>
          <a:xfrm>
            <a:off x="838200" y="1641752"/>
            <a:ext cx="4391024" cy="1323439"/>
          </a:xfrm>
        </p:spPr>
        <p:txBody>
          <a:bodyPr anchor="t">
            <a:normAutofit/>
          </a:bodyPr>
          <a:lstStyle/>
          <a:p>
            <a:r>
              <a:rPr lang="en-GB" sz="4000">
                <a:solidFill>
                  <a:schemeClr val="bg1"/>
                </a:solidFill>
                <a:latin typeface="Times New Roman"/>
                <a:cs typeface="Times New Roman"/>
              </a:rPr>
              <a:t>11.) </a:t>
            </a:r>
            <a:r>
              <a:rPr lang="en-GB" sz="4000" err="1">
                <a:solidFill>
                  <a:schemeClr val="bg1"/>
                </a:solidFill>
                <a:latin typeface="Times New Roman"/>
                <a:cs typeface="Times New Roman"/>
              </a:rPr>
              <a:t>Hvornår</a:t>
            </a:r>
            <a:r>
              <a:rPr lang="en-GB" sz="4000">
                <a:solidFill>
                  <a:schemeClr val="bg1"/>
                </a:solidFill>
                <a:latin typeface="Times New Roman"/>
                <a:cs typeface="Times New Roman"/>
              </a:rPr>
              <a:t> </a:t>
            </a:r>
            <a:r>
              <a:rPr lang="en-GB" sz="4000" err="1">
                <a:solidFill>
                  <a:schemeClr val="bg1"/>
                </a:solidFill>
                <a:latin typeface="Times New Roman"/>
                <a:cs typeface="Times New Roman"/>
              </a:rPr>
              <a:t>foregår</a:t>
            </a:r>
            <a:r>
              <a:rPr lang="en-GB" sz="4000">
                <a:solidFill>
                  <a:schemeClr val="bg1"/>
                </a:solidFill>
                <a:latin typeface="Times New Roman"/>
                <a:cs typeface="Times New Roman"/>
              </a:rPr>
              <a:t> </a:t>
            </a:r>
            <a:r>
              <a:rPr lang="en-GB" sz="4000" err="1">
                <a:solidFill>
                  <a:schemeClr val="bg1"/>
                </a:solidFill>
                <a:latin typeface="Times New Roman"/>
                <a:cs typeface="Times New Roman"/>
              </a:rPr>
              <a:t>filmen</a:t>
            </a:r>
            <a:r>
              <a:rPr lang="en-GB" sz="4000">
                <a:solidFill>
                  <a:schemeClr val="bg1"/>
                </a:solidFill>
                <a:latin typeface="Times New Roman"/>
                <a:cs typeface="Times New Roman"/>
              </a:rPr>
              <a:t> sig?</a:t>
            </a:r>
          </a:p>
        </p:txBody>
      </p:sp>
      <p:sp>
        <p:nvSpPr>
          <p:cNvPr id="3" name="Content Placeholder 2">
            <a:extLst>
              <a:ext uri="{FF2B5EF4-FFF2-40B4-BE49-F238E27FC236}">
                <a16:creationId xmlns:a16="http://schemas.microsoft.com/office/drawing/2014/main" id="{0667622F-9DDC-DAA3-81B0-F29DFF1C1BD4}"/>
              </a:ext>
            </a:extLst>
          </p:cNvPr>
          <p:cNvSpPr>
            <a:spLocks noGrp="1"/>
          </p:cNvSpPr>
          <p:nvPr>
            <p:ph idx="1"/>
          </p:nvPr>
        </p:nvSpPr>
        <p:spPr>
          <a:xfrm>
            <a:off x="795068" y="3160777"/>
            <a:ext cx="4434156" cy="3279231"/>
          </a:xfrm>
        </p:spPr>
        <p:txBody>
          <a:bodyPr vert="horz" lIns="91440" tIns="45720" rIns="91440" bIns="45720" rtlCol="0" anchor="t">
            <a:normAutofit/>
          </a:bodyPr>
          <a:lstStyle/>
          <a:p>
            <a:r>
              <a:rPr lang="da-DK" sz="2600">
                <a:solidFill>
                  <a:schemeClr val="bg1">
                    <a:alpha val="80000"/>
                  </a:schemeClr>
                </a:solidFill>
                <a:latin typeface="Times New Roman"/>
                <a:cs typeface="Times New Roman"/>
              </a:rPr>
              <a:t>Filmen foregår sig for det meste i nutiden, i år 2000, da filmen blev ud givet. Men da de ankommer på restauranten, for de deres flashbacks til </a:t>
            </a:r>
            <a:r>
              <a:rPr lang="da-DK" sz="2600" err="1">
                <a:solidFill>
                  <a:schemeClr val="bg1">
                    <a:alpha val="80000"/>
                  </a:schemeClr>
                </a:solidFill>
                <a:latin typeface="Times New Roman"/>
                <a:cs typeface="Times New Roman"/>
              </a:rPr>
              <a:t>barndommene</a:t>
            </a:r>
            <a:r>
              <a:rPr lang="da-DK" sz="2600">
                <a:solidFill>
                  <a:schemeClr val="bg1">
                    <a:alpha val="80000"/>
                  </a:schemeClr>
                </a:solidFill>
                <a:latin typeface="Times New Roman"/>
                <a:cs typeface="Times New Roman"/>
              </a:rPr>
              <a:t>, i et år vi ikke får at vide.</a:t>
            </a:r>
          </a:p>
        </p:txBody>
      </p:sp>
      <p:pic>
        <p:nvPicPr>
          <p:cNvPr id="4" name="Picture 3" descr="Clocks Billeder – Gennemse 4,032,414 stockfotos, vektorer og videoer |  Adobe Stock">
            <a:extLst>
              <a:ext uri="{FF2B5EF4-FFF2-40B4-BE49-F238E27FC236}">
                <a16:creationId xmlns:a16="http://schemas.microsoft.com/office/drawing/2014/main" id="{A62468D8-1BB0-B986-69C0-842B0E1CF42F}"/>
              </a:ext>
            </a:extLst>
          </p:cNvPr>
          <p:cNvPicPr>
            <a:picLocks noChangeAspect="1"/>
          </p:cNvPicPr>
          <p:nvPr/>
        </p:nvPicPr>
        <p:blipFill>
          <a:blip r:embed="rId2"/>
          <a:srcRect l="7998" r="16633" b="1"/>
          <a:stretch>
            <a:fillRect/>
          </a:stretch>
        </p:blipFill>
        <p:spPr>
          <a:xfrm>
            <a:off x="6096000" y="841375"/>
            <a:ext cx="526097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a:scene3d>
            <a:camera prst="perspectiveRelaxed">
              <a:rot lat="19800000" lon="1200000" rev="20820000"/>
            </a:camera>
            <a:lightRig rig="threePt" dir="t"/>
          </a:scene3d>
          <a:sp3d contourW="6350" prstMaterial="matte">
            <a:bevelT w="101600" h="101600"/>
            <a:contourClr>
              <a:srgbClr val="969696"/>
            </a:contourClr>
          </a:sp3d>
        </p:spPr>
      </p:pic>
      <p:grpSp>
        <p:nvGrpSpPr>
          <p:cNvPr id="11" name="Group 10">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2" name="Freeform: Shape 11">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820003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A9B4634-14C0-343F-B21C-F5BE4B41C292}"/>
              </a:ext>
            </a:extLst>
          </p:cNvPr>
          <p:cNvSpPr>
            <a:spLocks noGrp="1"/>
          </p:cNvSpPr>
          <p:nvPr>
            <p:ph type="title"/>
          </p:nvPr>
        </p:nvSpPr>
        <p:spPr>
          <a:xfrm>
            <a:off x="837587" y="1305680"/>
            <a:ext cx="4707671" cy="1225650"/>
          </a:xfrm>
        </p:spPr>
        <p:txBody>
          <a:bodyPr vert="horz" lIns="91440" tIns="45720" rIns="91440" bIns="45720" rtlCol="0" anchor="b">
            <a:normAutofit/>
          </a:bodyPr>
          <a:lstStyle/>
          <a:p>
            <a:r>
              <a:rPr lang="en-US" sz="3800">
                <a:solidFill>
                  <a:schemeClr val="bg1"/>
                </a:solidFill>
                <a:latin typeface="Times New Roman"/>
                <a:cs typeface="Times New Roman"/>
              </a:rPr>
              <a:t>12.) Personbeskrivelse (Alfred)</a:t>
            </a:r>
          </a:p>
        </p:txBody>
      </p:sp>
      <p:sp>
        <p:nvSpPr>
          <p:cNvPr id="10" name="TextBox 9">
            <a:extLst>
              <a:ext uri="{FF2B5EF4-FFF2-40B4-BE49-F238E27FC236}">
                <a16:creationId xmlns:a16="http://schemas.microsoft.com/office/drawing/2014/main" id="{00EC8834-BD34-96C2-42B9-3DB068F33F20}"/>
              </a:ext>
            </a:extLst>
          </p:cNvPr>
          <p:cNvSpPr txBox="1"/>
          <p:nvPr/>
        </p:nvSpPr>
        <p:spPr>
          <a:xfrm>
            <a:off x="837587" y="2891752"/>
            <a:ext cx="5876071" cy="258851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lnSpcReduction="10000"/>
          </a:bodyPr>
          <a:lstStyle/>
          <a:p>
            <a:pPr>
              <a:lnSpc>
                <a:spcPct val="150000"/>
              </a:lnSpc>
              <a:spcBef>
                <a:spcPts val="1000"/>
              </a:spcBef>
            </a:pPr>
            <a:r>
              <a:rPr lang="da-DK" sz="1900">
                <a:solidFill>
                  <a:schemeClr val="bg1"/>
                </a:solidFill>
                <a:latin typeface="Times New Roman"/>
                <a:cs typeface="Times New Roman"/>
              </a:rPr>
              <a:t>Jæger</a:t>
            </a:r>
          </a:p>
          <a:p>
            <a:pPr>
              <a:lnSpc>
                <a:spcPct val="150000"/>
              </a:lnSpc>
              <a:spcBef>
                <a:spcPts val="1000"/>
              </a:spcBef>
            </a:pPr>
            <a:r>
              <a:rPr lang="da-DK" sz="1900">
                <a:solidFill>
                  <a:schemeClr val="bg1"/>
                </a:solidFill>
                <a:latin typeface="Times New Roman"/>
                <a:cs typeface="Times New Roman"/>
              </a:rPr>
              <a:t>Har køer i skoven (Arne skyder en av dem)</a:t>
            </a:r>
          </a:p>
          <a:p>
            <a:pPr>
              <a:lnSpc>
                <a:spcPct val="150000"/>
              </a:lnSpc>
              <a:spcBef>
                <a:spcPts val="1000"/>
              </a:spcBef>
            </a:pPr>
            <a:r>
              <a:rPr lang="da-DK" sz="1900">
                <a:solidFill>
                  <a:schemeClr val="bg1"/>
                </a:solidFill>
                <a:latin typeface="Times New Roman"/>
                <a:cs typeface="Times New Roman"/>
              </a:rPr>
              <a:t>Hans far slap sig </a:t>
            </a:r>
            <a:r>
              <a:rPr lang="da-DK" sz="1900" err="1">
                <a:solidFill>
                  <a:schemeClr val="bg1"/>
                </a:solidFill>
                <a:latin typeface="Times New Roman"/>
                <a:cs typeface="Times New Roman"/>
              </a:rPr>
              <a:t>avsted</a:t>
            </a:r>
            <a:r>
              <a:rPr lang="da-DK" sz="1900">
                <a:solidFill>
                  <a:schemeClr val="bg1"/>
                </a:solidFill>
                <a:latin typeface="Times New Roman"/>
                <a:cs typeface="Times New Roman"/>
              </a:rPr>
              <a:t> til Thailand, og fik sig dame der, før han døde.</a:t>
            </a:r>
          </a:p>
          <a:p>
            <a:pPr>
              <a:lnSpc>
                <a:spcPct val="150000"/>
              </a:lnSpc>
              <a:spcBef>
                <a:spcPts val="1000"/>
              </a:spcBef>
            </a:pPr>
            <a:r>
              <a:rPr lang="da-DK" sz="1900">
                <a:solidFill>
                  <a:schemeClr val="bg1"/>
                </a:solidFill>
                <a:latin typeface="Times New Roman"/>
                <a:cs typeface="Times New Roman"/>
              </a:rPr>
              <a:t>Han er meget </a:t>
            </a:r>
            <a:r>
              <a:rPr lang="da-DK" sz="1900" err="1">
                <a:solidFill>
                  <a:schemeClr val="bg1"/>
                </a:solidFill>
                <a:latin typeface="Times New Roman"/>
                <a:cs typeface="Times New Roman"/>
              </a:rPr>
              <a:t>intreseret</a:t>
            </a:r>
            <a:r>
              <a:rPr lang="da-DK" sz="1900">
                <a:solidFill>
                  <a:schemeClr val="bg1"/>
                </a:solidFill>
                <a:latin typeface="Times New Roman"/>
                <a:cs typeface="Times New Roman"/>
              </a:rPr>
              <a:t> i geværerne som Arne har med sig.</a:t>
            </a:r>
          </a:p>
        </p:txBody>
      </p:sp>
      <p:pic>
        <p:nvPicPr>
          <p:cNvPr id="9" name="Content Placeholder 8" descr="De 10 bedste Anders Thomas Jensen ...">
            <a:extLst>
              <a:ext uri="{FF2B5EF4-FFF2-40B4-BE49-F238E27FC236}">
                <a16:creationId xmlns:a16="http://schemas.microsoft.com/office/drawing/2014/main" id="{6E7B3695-A134-A51F-EF50-9BD964E9B58E}"/>
              </a:ext>
            </a:extLst>
          </p:cNvPr>
          <p:cNvPicPr>
            <a:picLocks noGrp="1" noChangeAspect="1"/>
          </p:cNvPicPr>
          <p:nvPr>
            <p:ph idx="1"/>
          </p:nvPr>
        </p:nvPicPr>
        <p:blipFill>
          <a:blip r:embed="rId2"/>
          <a:srcRect l="39774" r="1773" b="-1"/>
          <a:stretch>
            <a:fillRect/>
          </a:stretch>
        </p:blipFill>
        <p:spPr>
          <a:xfrm>
            <a:off x="7009787" y="1303020"/>
            <a:ext cx="4346553" cy="4165600"/>
          </a:xfrm>
          <a:prstGeom prst="rect">
            <a:avLst/>
          </a:prstGeom>
        </p:spPr>
      </p:pic>
      <p:sp>
        <p:nvSpPr>
          <p:cNvPr id="24" name="Rectangle 23">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2713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94CD37-C774-1763-A6DD-1E65685BADA0}"/>
              </a:ext>
            </a:extLst>
          </p:cNvPr>
          <p:cNvSpPr>
            <a:spLocks noGrp="1"/>
          </p:cNvSpPr>
          <p:nvPr>
            <p:ph type="title"/>
          </p:nvPr>
        </p:nvSpPr>
        <p:spPr>
          <a:xfrm>
            <a:off x="291783" y="223520"/>
            <a:ext cx="4505552" cy="1239520"/>
          </a:xfrm>
        </p:spPr>
        <p:txBody>
          <a:bodyPr vert="horz" lIns="91440" tIns="45720" rIns="91440" bIns="45720" rtlCol="0" anchor="b">
            <a:normAutofit fontScale="90000"/>
          </a:bodyPr>
          <a:lstStyle/>
          <a:p>
            <a:r>
              <a:rPr lang="en-US" sz="4300" err="1">
                <a:solidFill>
                  <a:schemeClr val="bg1"/>
                </a:solidFill>
                <a:latin typeface="Times New Roman"/>
                <a:cs typeface="Times New Roman"/>
              </a:rPr>
              <a:t>Personsbeskrivelse</a:t>
            </a:r>
            <a:r>
              <a:rPr lang="en-US" sz="4300">
                <a:solidFill>
                  <a:schemeClr val="bg1"/>
                </a:solidFill>
                <a:latin typeface="Times New Roman"/>
                <a:cs typeface="Times New Roman"/>
              </a:rPr>
              <a:t> (Karl)</a:t>
            </a:r>
          </a:p>
        </p:txBody>
      </p:sp>
      <p:sp>
        <p:nvSpPr>
          <p:cNvPr id="3" name="Content Placeholder 2">
            <a:extLst>
              <a:ext uri="{FF2B5EF4-FFF2-40B4-BE49-F238E27FC236}">
                <a16:creationId xmlns:a16="http://schemas.microsoft.com/office/drawing/2014/main" id="{688EAA50-0E13-F83E-C8C6-7D4326985DAD}"/>
              </a:ext>
            </a:extLst>
          </p:cNvPr>
          <p:cNvSpPr>
            <a:spLocks noGrp="1"/>
          </p:cNvSpPr>
          <p:nvPr>
            <p:ph idx="1"/>
          </p:nvPr>
        </p:nvSpPr>
        <p:spPr>
          <a:xfrm>
            <a:off x="403543" y="1717675"/>
            <a:ext cx="4810352" cy="4592002"/>
          </a:xfrm>
        </p:spPr>
        <p:txBody>
          <a:bodyPr vert="horz" lIns="91440" tIns="45720" rIns="91440" bIns="45720" rtlCol="0" anchor="t">
            <a:normAutofit/>
          </a:bodyPr>
          <a:lstStyle/>
          <a:p>
            <a:pPr marL="0" indent="0">
              <a:lnSpc>
                <a:spcPct val="150000"/>
              </a:lnSpc>
              <a:buNone/>
            </a:pPr>
            <a:r>
              <a:rPr lang="da-DK" sz="2000">
                <a:solidFill>
                  <a:schemeClr val="bg1"/>
                </a:solidFill>
                <a:latin typeface="Times New Roman"/>
                <a:cs typeface="Times New Roman"/>
              </a:rPr>
              <a:t>Han siger at han er læge (måske)</a:t>
            </a:r>
            <a:endParaRPr lang="en-US" sz="2000">
              <a:solidFill>
                <a:schemeClr val="bg1"/>
              </a:solidFill>
            </a:endParaRPr>
          </a:p>
          <a:p>
            <a:pPr marL="0" indent="0">
              <a:lnSpc>
                <a:spcPct val="150000"/>
              </a:lnSpc>
              <a:buNone/>
            </a:pPr>
            <a:r>
              <a:rPr lang="da-DK" sz="2000">
                <a:solidFill>
                  <a:schemeClr val="bg1"/>
                </a:solidFill>
                <a:latin typeface="Times New Roman"/>
                <a:cs typeface="Times New Roman"/>
              </a:rPr>
              <a:t>Hans kone, der er død lavede rædselsfuld mad, fra det som han siger.</a:t>
            </a:r>
          </a:p>
          <a:p>
            <a:pPr marL="0" indent="0">
              <a:lnSpc>
                <a:spcPct val="150000"/>
              </a:lnSpc>
              <a:buNone/>
            </a:pPr>
            <a:r>
              <a:rPr lang="da-DK" sz="2000">
                <a:solidFill>
                  <a:schemeClr val="bg1"/>
                </a:solidFill>
                <a:latin typeface="Times New Roman"/>
                <a:cs typeface="Times New Roman"/>
              </a:rPr>
              <a:t>Er meget seriøs om at grave huller i jorden, at køre øl flasker ned i.</a:t>
            </a:r>
          </a:p>
          <a:p>
            <a:pPr marL="0" indent="0">
              <a:lnSpc>
                <a:spcPct val="150000"/>
              </a:lnSpc>
              <a:buNone/>
            </a:pPr>
            <a:r>
              <a:rPr lang="da-DK" sz="2000">
                <a:solidFill>
                  <a:schemeClr val="bg1"/>
                </a:solidFill>
                <a:latin typeface="Times New Roman"/>
                <a:cs typeface="Times New Roman"/>
              </a:rPr>
              <a:t>Meget streng og seriøs.</a:t>
            </a:r>
            <a:endParaRPr lang="da-DK" sz="2000">
              <a:solidFill>
                <a:schemeClr val="bg1"/>
              </a:solidFill>
            </a:endParaRPr>
          </a:p>
          <a:p>
            <a:pPr marL="0" indent="0">
              <a:buNone/>
            </a:pPr>
            <a:endParaRPr lang="da-DK" sz="2000">
              <a:solidFill>
                <a:schemeClr val="bg1"/>
              </a:solidFill>
              <a:latin typeface="Times New Roman"/>
              <a:cs typeface="Times New Roman"/>
            </a:endParaRPr>
          </a:p>
        </p:txBody>
      </p:sp>
      <p:sp>
        <p:nvSpPr>
          <p:cNvPr id="12" name="Freeform: Shape 11">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Frits Helmuth ...">
            <a:extLst>
              <a:ext uri="{FF2B5EF4-FFF2-40B4-BE49-F238E27FC236}">
                <a16:creationId xmlns:a16="http://schemas.microsoft.com/office/drawing/2014/main" id="{311B5CBC-9671-FD72-15A0-8E2A9AD71444}"/>
              </a:ext>
            </a:extLst>
          </p:cNvPr>
          <p:cNvPicPr>
            <a:picLocks noChangeAspect="1"/>
          </p:cNvPicPr>
          <p:nvPr/>
        </p:nvPicPr>
        <p:blipFill>
          <a:blip r:embed="rId2"/>
          <a:srcRect l="21395" t="10680" r="5581" b="11650"/>
          <a:stretch>
            <a:fillRect/>
          </a:stretch>
        </p:blipFill>
        <p:spPr>
          <a:xfrm>
            <a:off x="7876196" y="2663211"/>
            <a:ext cx="3335338" cy="3408121"/>
          </a:xfrm>
          <a:prstGeom prst="rect">
            <a:avLst/>
          </a:prstGeom>
        </p:spPr>
      </p:pic>
      <p:pic>
        <p:nvPicPr>
          <p:cNvPr id="4" name="Picture 3" descr="De 10 bedste Anders Thomas Jensen ...">
            <a:extLst>
              <a:ext uri="{FF2B5EF4-FFF2-40B4-BE49-F238E27FC236}">
                <a16:creationId xmlns:a16="http://schemas.microsoft.com/office/drawing/2014/main" id="{4B06B330-9F49-26C7-FD64-D74FFDFA54B8}"/>
              </a:ext>
            </a:extLst>
          </p:cNvPr>
          <p:cNvPicPr>
            <a:picLocks noChangeAspect="1"/>
          </p:cNvPicPr>
          <p:nvPr/>
        </p:nvPicPr>
        <p:blipFill>
          <a:blip r:embed="rId3"/>
          <a:srcRect l="37011" t="-1780" r="12456" b="633"/>
          <a:stretch>
            <a:fillRect/>
          </a:stretch>
        </p:blipFill>
        <p:spPr>
          <a:xfrm>
            <a:off x="5971570" y="496673"/>
            <a:ext cx="2675621" cy="2999096"/>
          </a:xfrm>
          <a:prstGeom prst="rect">
            <a:avLst/>
          </a:prstGeom>
        </p:spPr>
      </p:pic>
    </p:spTree>
    <p:extLst>
      <p:ext uri="{BB962C8B-B14F-4D97-AF65-F5344CB8AC3E}">
        <p14:creationId xmlns:p14="http://schemas.microsoft.com/office/powerpoint/2010/main" val="3920812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F8D88AE-4133-F59D-A5D8-C68F5277A6F3}"/>
              </a:ext>
            </a:extLst>
          </p:cNvPr>
          <p:cNvSpPr>
            <a:spLocks noGrp="1"/>
          </p:cNvSpPr>
          <p:nvPr>
            <p:ph type="title"/>
          </p:nvPr>
        </p:nvSpPr>
        <p:spPr>
          <a:xfrm>
            <a:off x="469001" y="396117"/>
            <a:ext cx="5694692" cy="1097897"/>
          </a:xfrm>
        </p:spPr>
        <p:txBody>
          <a:bodyPr anchor="b">
            <a:normAutofit/>
          </a:bodyPr>
          <a:lstStyle/>
          <a:p>
            <a:r>
              <a:rPr lang="da-DK" sz="3700">
                <a:solidFill>
                  <a:schemeClr val="bg1"/>
                </a:solidFill>
                <a:latin typeface="Times New Roman"/>
                <a:cs typeface="Times New Roman"/>
              </a:rPr>
              <a:t>13.) Følg personer (Alfred)</a:t>
            </a:r>
          </a:p>
        </p:txBody>
      </p:sp>
      <p:sp>
        <p:nvSpPr>
          <p:cNvPr id="11" name="Graphic 212">
            <a:extLst>
              <a:ext uri="{FF2B5EF4-FFF2-40B4-BE49-F238E27FC236}">
                <a16:creationId xmlns:a16="http://schemas.microsoft.com/office/drawing/2014/main" id="{52D7FCC1-2D52-49CE-A986-EE6E0CA64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3" name="Graphic 212">
            <a:extLst>
              <a:ext uri="{FF2B5EF4-FFF2-40B4-BE49-F238E27FC236}">
                <a16:creationId xmlns:a16="http://schemas.microsoft.com/office/drawing/2014/main" id="{28C3CACD-E5A7-4AAC-AE47-75CF7D30F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 name="Pladsholder til indhold 2">
            <a:extLst>
              <a:ext uri="{FF2B5EF4-FFF2-40B4-BE49-F238E27FC236}">
                <a16:creationId xmlns:a16="http://schemas.microsoft.com/office/drawing/2014/main" id="{C59E7262-C6DA-62B3-8178-6B88250543DA}"/>
              </a:ext>
            </a:extLst>
          </p:cNvPr>
          <p:cNvSpPr>
            <a:spLocks noGrp="1"/>
          </p:cNvSpPr>
          <p:nvPr>
            <p:ph idx="1"/>
          </p:nvPr>
        </p:nvSpPr>
        <p:spPr>
          <a:xfrm>
            <a:off x="357240" y="1757752"/>
            <a:ext cx="5806453" cy="4899978"/>
          </a:xfrm>
        </p:spPr>
        <p:txBody>
          <a:bodyPr vert="horz" lIns="91440" tIns="45720" rIns="91440" bIns="45720" rtlCol="0" anchor="t">
            <a:normAutofit/>
          </a:bodyPr>
          <a:lstStyle/>
          <a:p>
            <a:r>
              <a:rPr lang="da-DK" sz="2400" dirty="0">
                <a:solidFill>
                  <a:schemeClr val="bg1"/>
                </a:solidFill>
                <a:latin typeface="Times New Roman"/>
                <a:cs typeface="Times New Roman"/>
              </a:rPr>
              <a:t>Vi får ikke meget at se til Alfred og Karl</a:t>
            </a:r>
          </a:p>
          <a:p>
            <a:r>
              <a:rPr lang="da-DK" sz="2400" dirty="0">
                <a:solidFill>
                  <a:schemeClr val="bg1"/>
                </a:solidFill>
                <a:latin typeface="Times New Roman"/>
                <a:cs typeface="Times New Roman"/>
              </a:rPr>
              <a:t>Første gang vi ser Alfred ser vi ham gå rundt lidt pudsigt udenfor den gamle restaurant og han er ret dum.</a:t>
            </a:r>
          </a:p>
          <a:p>
            <a:r>
              <a:rPr lang="da-DK" sz="2400" dirty="0">
                <a:solidFill>
                  <a:schemeClr val="bg1"/>
                </a:solidFill>
                <a:latin typeface="Times New Roman"/>
                <a:cs typeface="Times New Roman"/>
              </a:rPr>
              <a:t>Senere ser vi ham meget vred om hans døde køer, </a:t>
            </a:r>
            <a:r>
              <a:rPr lang="da-DK" sz="2400" dirty="0" err="1">
                <a:solidFill>
                  <a:schemeClr val="bg1"/>
                </a:solidFill>
                <a:latin typeface="Times New Roman"/>
                <a:cs typeface="Times New Roman"/>
              </a:rPr>
              <a:t>intil</a:t>
            </a:r>
            <a:r>
              <a:rPr lang="da-DK" sz="2400" dirty="0">
                <a:solidFill>
                  <a:schemeClr val="bg1"/>
                </a:solidFill>
                <a:latin typeface="Times New Roman"/>
                <a:cs typeface="Times New Roman"/>
              </a:rPr>
              <a:t> Arne viser ham hans gevær samling.</a:t>
            </a:r>
          </a:p>
          <a:p>
            <a:r>
              <a:rPr lang="da-DK" sz="2400" dirty="0">
                <a:solidFill>
                  <a:schemeClr val="bg1"/>
                </a:solidFill>
                <a:latin typeface="Times New Roman"/>
                <a:cs typeface="Times New Roman"/>
              </a:rPr>
              <a:t>Den sidste gang vi ser ham er da han skyder Færingen og hans hjælpere.</a:t>
            </a:r>
          </a:p>
        </p:txBody>
      </p:sp>
      <p:grpSp>
        <p:nvGrpSpPr>
          <p:cNvPr id="15" name="Group 14">
            <a:extLst>
              <a:ext uri="{FF2B5EF4-FFF2-40B4-BE49-F238E27FC236}">
                <a16:creationId xmlns:a16="http://schemas.microsoft.com/office/drawing/2014/main" id="{3A35C15A-135A-4FD3-BA11-A046CFA390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91531" y="1226111"/>
            <a:ext cx="1598829" cy="531293"/>
            <a:chOff x="6491531" y="1420258"/>
            <a:chExt cx="1598829" cy="531293"/>
          </a:xfrm>
          <a:solidFill>
            <a:schemeClr val="bg1"/>
          </a:solidFill>
        </p:grpSpPr>
        <p:grpSp>
          <p:nvGrpSpPr>
            <p:cNvPr id="16" name="Graphic 190">
              <a:extLst>
                <a:ext uri="{FF2B5EF4-FFF2-40B4-BE49-F238E27FC236}">
                  <a16:creationId xmlns:a16="http://schemas.microsoft.com/office/drawing/2014/main" id="{61E65A99-85A2-448D-AA1F-7690BD01A7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491531" y="1420258"/>
              <a:ext cx="1598829" cy="531293"/>
              <a:chOff x="2504802" y="1755501"/>
              <a:chExt cx="1598829" cy="531293"/>
            </a:xfrm>
            <a:grpFill/>
          </p:grpSpPr>
          <p:sp>
            <p:nvSpPr>
              <p:cNvPr id="20" name="Freeform: Shape 19">
                <a:extLst>
                  <a:ext uri="{FF2B5EF4-FFF2-40B4-BE49-F238E27FC236}">
                    <a16:creationId xmlns:a16="http://schemas.microsoft.com/office/drawing/2014/main" id="{A127EC05-3250-408F-8F9F-A73F8B9B1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E6D9B8D4-23BB-4CD2-A0FF-95423AFEB0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17" name="Graphic 190">
              <a:extLst>
                <a:ext uri="{FF2B5EF4-FFF2-40B4-BE49-F238E27FC236}">
                  <a16:creationId xmlns:a16="http://schemas.microsoft.com/office/drawing/2014/main" id="{91DC38B0-ED19-4BAC-A009-485461F23D8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491531" y="1420258"/>
              <a:ext cx="1598829" cy="531293"/>
              <a:chOff x="2504802" y="1755501"/>
              <a:chExt cx="1598829" cy="531293"/>
            </a:xfrm>
            <a:grpFill/>
          </p:grpSpPr>
          <p:sp>
            <p:nvSpPr>
              <p:cNvPr id="18" name="Freeform: Shape 17">
                <a:extLst>
                  <a:ext uri="{FF2B5EF4-FFF2-40B4-BE49-F238E27FC236}">
                    <a16:creationId xmlns:a16="http://schemas.microsoft.com/office/drawing/2014/main" id="{1A2C10C3-E625-41E2-8047-2AE4A87F3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F0340A9-BD8A-4ABB-9AC1-7A14DF22E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pic>
        <p:nvPicPr>
          <p:cNvPr id="4" name="Picture 3" descr="Historien om Blinkende lygter - TV 2">
            <a:extLst>
              <a:ext uri="{FF2B5EF4-FFF2-40B4-BE49-F238E27FC236}">
                <a16:creationId xmlns:a16="http://schemas.microsoft.com/office/drawing/2014/main" id="{53ED1187-46F2-AB13-46E3-20280B72137F}"/>
              </a:ext>
            </a:extLst>
          </p:cNvPr>
          <p:cNvPicPr>
            <a:picLocks noChangeAspect="1"/>
          </p:cNvPicPr>
          <p:nvPr/>
        </p:nvPicPr>
        <p:blipFill>
          <a:blip r:embed="rId2"/>
          <a:stretch>
            <a:fillRect/>
          </a:stretch>
        </p:blipFill>
        <p:spPr>
          <a:xfrm>
            <a:off x="7421876" y="1820334"/>
            <a:ext cx="3217333" cy="3217333"/>
          </a:xfrm>
          <a:prstGeom prst="rect">
            <a:avLst/>
          </a:prstGeom>
        </p:spPr>
      </p:pic>
      <p:grpSp>
        <p:nvGrpSpPr>
          <p:cNvPr id="23" name="Group 22">
            <a:extLst>
              <a:ext uri="{FF2B5EF4-FFF2-40B4-BE49-F238E27FC236}">
                <a16:creationId xmlns:a16="http://schemas.microsoft.com/office/drawing/2014/main" id="{03AF83E4-4DE2-499C-9F36-0279E7E4FB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154384" y="4452523"/>
            <a:ext cx="1443404" cy="1443428"/>
            <a:chOff x="10154384" y="4452523"/>
            <a:chExt cx="1443404" cy="1443428"/>
          </a:xfrm>
          <a:solidFill>
            <a:schemeClr val="bg1"/>
          </a:solidFill>
        </p:grpSpPr>
        <p:grpSp>
          <p:nvGrpSpPr>
            <p:cNvPr id="24" name="Graphic 4">
              <a:extLst>
                <a:ext uri="{FF2B5EF4-FFF2-40B4-BE49-F238E27FC236}">
                  <a16:creationId xmlns:a16="http://schemas.microsoft.com/office/drawing/2014/main" id="{0B09EB4D-4323-43F4-9970-42885A83A87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0154384" y="4452523"/>
              <a:ext cx="1443404" cy="1443428"/>
              <a:chOff x="5734037" y="3067039"/>
              <a:chExt cx="724483" cy="724489"/>
            </a:xfrm>
            <a:grpFill/>
          </p:grpSpPr>
          <p:sp>
            <p:nvSpPr>
              <p:cNvPr id="195" name="Freeform: Shape 194">
                <a:extLst>
                  <a:ext uri="{FF2B5EF4-FFF2-40B4-BE49-F238E27FC236}">
                    <a16:creationId xmlns:a16="http://schemas.microsoft.com/office/drawing/2014/main" id="{BA9C6284-1137-47FE-9471-23CA82494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A00A6D3C-23F9-41D9-B891-14D8E2E98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8F8D96F5-1ED7-4891-8D8B-A24E72DA7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0E9A3A72-EC37-423D-B309-A6487A86C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EBE630AB-13C0-44A2-80CA-C07483E93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B7768337-3D65-4FE5-8E1A-D79219E0A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968E4331-550E-4929-ACE8-D2ED2D6EA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768D8817-CAEE-45BB-820E-A67C68D480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350A8C31-0139-4ABD-967A-139738E88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9855AEE1-1C1C-4832-8B4C-042F59E029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A41C5A32-BD0A-4457-9CF7-97467FA2B7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93C14A20-2E3C-49F8-AF55-C384FEB955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DB167719-0D82-4ABF-9BC8-B073A847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660582DE-E250-4561-9298-E4FADEB90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820B635A-6E81-4D8A-98A3-141E57A6FF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3909A0ED-D070-4792-A2EE-CCEB6BA63C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4619A19C-3B55-4085-8668-458999628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87D16772-2B59-486E-BE47-65D591C088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1D6A06B8-1E4A-497F-B977-F78E5D7D00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55BC53AD-5249-4FB1-AB74-3F71AAEB5A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36F8561A-874A-48BB-BCC2-07F002ED4F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BA6B1B8F-9695-447F-BF2F-9010D40A07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454192F9-26C5-4212-BA60-CADA662AF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BFBDA013-4858-422E-AE7A-614BF71FB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42BA261C-0C75-431D-9FD5-2C3AA241B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0F8709D9-2655-4A39-9228-BCFCBF4122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9653F80B-5CF7-45EF-889B-FD0AAF4835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2A1DA86A-7442-4897-88A4-EDD18A01C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39623279-A4CE-49AC-B5FA-CD224324B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EB9D8B4D-1BE5-4CD9-A592-D0D3D76911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769A47A3-F5B7-4BF0-B920-21A62F96F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6E5DCDE9-48A4-41BA-987D-CC72C62B3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0F51F840-3DBF-444E-BC79-718416C51D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2DFD2B64-98D0-4E59-AE1F-693872F36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CF09CB65-8B7E-426C-A3FE-DD20196FC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43149294-A5BC-4E62-A167-3CD55E05B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DB99FCDF-C9A0-40F7-ABDE-7247B2238D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0CE59751-EC07-43C1-A5F5-AF5D30EBBE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4573CCF2-67F2-4BD1-A01C-1D064B908F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1C60C662-612D-485A-A50D-E938C6E499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0048F63C-A2BB-4D89-9649-91EC2045C0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1C29F96C-43D4-4F0F-A76D-4CED9C610C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B660107F-776B-455F-AC78-225F21B81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EB1DB332-7265-477D-9A04-EDB3799DE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EBBEFE2D-1654-40D8-A838-45728A168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190211E2-64DF-4171-811B-B8A0CD87B9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5F7CDCE8-8B48-4859-BDFE-FCB7BC6F5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B770A8C4-614E-4295-A937-718CC61B25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A699ADB6-675C-44B0-B96E-EDD7AC1F96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64875E98-2AA1-4001-90EA-2F3D9E017E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5BEC7219-356F-4141-B57B-8BCD85BF77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564D4AAB-BB2C-4A77-BB45-94EEC66CD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CE9CF29A-81CA-4A03-8B04-55F5668826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52FEFF22-7798-4730-9C0B-EC7EAFCD01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00149276-D167-4D2B-93F1-FD2958302B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E7DC22D5-A39C-4789-A952-D891488772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7BA51EF1-15F0-4193-AB83-F8C8A64D6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3FB75ADB-F020-4C56-91C6-9AB4629855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DBCE5CDF-BBF6-4E67-8CCE-9482D7EB4F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2138BABC-E51C-4F80-972E-CF44385C16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96B0C850-272E-4B08-8779-B872DCAA37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2EEE54AF-B9C2-494D-9E02-2F67FEF7A2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D21349A4-F7C9-492C-A658-EA9F7538B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D88D1ED8-AC07-4621-9933-E10CE6122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6FD21FCD-1DA9-45C2-9AB5-548EE0E6E6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C8BDD8CA-1442-470F-A5D3-FC8A87A103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3B8DF094-690E-4C13-8284-7A7C97441A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FE0B926C-A114-444D-BA51-FECE28B03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00BDE6CC-5F54-4752-ACC4-E3BCF2BEEA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6E28F857-CCD8-4222-84C0-A0B415E7B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CD2687E0-0214-44E6-8BB1-34F6B7BA89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7F1236AA-FC17-487E-83B1-D71BCB2A87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623384AA-72EF-4BCF-9137-1944405836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1BD81D1B-2270-4FBE-B437-F0DBB8DDF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6411E268-F8CA-4C78-82ED-DDCF28B0B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D48F8732-5205-4843-A2EB-3E0EB18F9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DC5966DA-8E1A-43FF-A1A4-C6879B4564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E3BEFD3E-662F-4B38-859E-093A14241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06C52F63-F17B-4356-A3AE-9707D93D2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85706A28-0822-4064-AD3E-2A1F4E1C9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348A813F-1672-44DB-A207-F3494E7C28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6FC8AEBA-4BD5-4BB0-B004-A8B06B6A4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71ED8D8F-0325-426C-9257-1A5048211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0FF054DF-85C2-466A-9D64-EB6D95AA82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2D01FA60-E77D-41EE-8228-CFB979E3D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AC8D6F02-E0C8-4EF5-9D41-E75C16C16E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BD111AAF-4EE4-4A89-84D2-4201F035D7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E8F4C133-3F54-4715-A7D6-4261B9A99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0BAA2E6B-E393-45EA-8AE6-A775AA69C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7DB4F953-9FE8-4B8D-A62B-CB20A7037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9D918AF2-85FB-436F-99DB-622B076646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1F078C58-0893-4D64-B685-BCB70CAC62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AEDA3784-7618-477C-A8B0-36FA393D64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0AC49727-CA00-439E-82D4-B446B78965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6B67B441-65C8-4A53-968B-C56CB4086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94CEDDB5-CC85-4A9E-A73C-85D7B714F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80BF7883-770D-4CA2-BE01-C5F4B102B9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7DF07BC6-9560-430C-86FA-AFA6F7DF0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9B085920-7744-44C8-AF91-D2F16C997D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22308C0A-08FC-4AAA-87B2-1E57033E4A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AB727BDA-993C-4BB5-8CED-8D50C55F7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1BB192D1-56DC-4342-911C-7D80A9084D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337ADC5A-E225-4E91-B940-2DD15330E7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0D170CF5-349D-4588-8AD3-373D47A4E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297A6982-5B80-4376-A9D2-C11E9B084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0B14F779-546D-4011-8459-2E8E34C50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35AE6943-22C6-405D-A071-F8EC29DAB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2464DBFD-1DA1-456F-8427-CF66CD4C8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C9CA1114-00C4-448B-BF9A-9D70C709B0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2101A885-A4A8-4AFE-9905-E510D58C8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661E165D-4826-43AD-AD75-1C965A71A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C1F2231A-5945-44AF-95E4-6D14529C8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1998F14A-698C-4220-92B8-2EC10C356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496E0BBF-D595-4DAE-91C6-4EB179C693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E31F1BC0-CB0A-4386-BE5E-7972AFB050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B1575BDE-4CFA-4FAD-9F64-692A6DBFF5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9D32D2E3-5D5B-4751-A477-A26860AC17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92009233-25F1-4029-B170-318CBBA00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CCBFA5E5-8384-4D58-BD73-BA36E23E80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3ACBBAC3-185E-4C28-81AB-C9BE2A88D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225AF996-F3FB-4AF2-B954-BDF79069E7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E10B0127-17D3-4B62-8708-9558A79455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A36A9D1B-B750-446F-99FF-E3280E32A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C078DB92-DE53-4BEC-BBD4-B5966EAA1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7334AD7D-F850-4E92-89F9-49EE6E3AA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14D983A3-96A9-4BB8-90D5-93B0E625F8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43A1FFE3-BB5F-4455-B23F-DA56AE791E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C34E69E0-4115-4CAA-86FB-1D5A8830D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E5707C7C-BEB2-4920-9D44-8AF218FFB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D95D2E5E-6D1E-43FC-A231-E28A082964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DB511D52-FE0D-4F8D-AC2F-6806904C67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E4D31CC7-D38B-4566-A6F9-5CB84EEAA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48116577-FA2A-434D-83D4-213A1497D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02288414-AA9B-4065-A506-AE5ED2ABC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92EAF5E5-70A0-4FE6-B906-6BCF9C49F7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3DA12971-2CD2-4DE8-8B05-8B11B5614B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B9486073-CABC-45A3-B442-5959E5CE6D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3EEB7953-85A2-4391-931C-CE88AC0532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1BF2EBC9-4A08-4A35-8C75-15E51BA0AB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1686BEF1-7F1A-40F6-BC3F-24221ACEC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5D2D2281-DA3F-41A6-B56E-2EE507826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B1EBA419-056B-478C-A25C-B349F4DDD9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3DE38383-61B3-4E4E-B781-1C7DA04D65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F62AD048-154B-4830-A46F-263BA35AA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636A730F-15EE-440C-84B5-0541AE9546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31AF286F-6D0E-447F-B4D1-24729E0D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36F64061-98E4-477D-BABF-CC6BA8D67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1C601616-D38B-4ED2-BD55-F5AEA36AB0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E0593B16-48EE-41A8-B4AF-E03A74CBB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26B2406B-8A3A-4381-8D69-1178F16C4D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DF1F792D-BA16-4D8F-99C3-E5E6959A51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AA77D5AF-6FFE-4577-BC40-BA1902307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08F16A01-2EE8-4E4F-83CD-2000577D14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18ACB7FF-8D64-44A2-8571-7DB441D97E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E15E0D81-20B6-4D4C-9B7C-4D5A01B6AA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8F687395-0ADA-4504-B6D0-D55493AB66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94D99C3F-4701-403D-A69E-EE345B0E4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0C6D9CF1-A535-4742-B2CF-B61ADC55E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E9EB265F-CF4E-4485-88F1-AE3CE1BE37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9B354D37-6517-4AF4-8195-9A7B43D20C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2A3087FA-3C5B-4898-9FE2-633DAA0B7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C8D7AB32-147E-4110-ABBE-7F1FB68942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542ED17E-A6FC-4BC6-B7FE-EF9BC5B15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4610CFBC-B173-4CBE-BBD7-7E859FCA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7578019C-8AAF-4A81-84C4-155EB43FA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46936191-0661-4BD8-9A61-D00FAC97D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61" name="Freeform: Shape 360">
                <a:extLst>
                  <a:ext uri="{FF2B5EF4-FFF2-40B4-BE49-F238E27FC236}">
                    <a16:creationId xmlns:a16="http://schemas.microsoft.com/office/drawing/2014/main" id="{F7BC1D8F-F88B-4A19-B640-8DCC739927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62" name="Freeform: Shape 361">
                <a:extLst>
                  <a:ext uri="{FF2B5EF4-FFF2-40B4-BE49-F238E27FC236}">
                    <a16:creationId xmlns:a16="http://schemas.microsoft.com/office/drawing/2014/main" id="{47D77817-943A-4D8A-82EE-C309FC9FF0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63" name="Freeform: Shape 362">
                <a:extLst>
                  <a:ext uri="{FF2B5EF4-FFF2-40B4-BE49-F238E27FC236}">
                    <a16:creationId xmlns:a16="http://schemas.microsoft.com/office/drawing/2014/main" id="{BF86E220-D031-40B7-B3A2-0C723E3A91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grpSp>
        <p:grpSp>
          <p:nvGrpSpPr>
            <p:cNvPr id="25" name="Graphic 4">
              <a:extLst>
                <a:ext uri="{FF2B5EF4-FFF2-40B4-BE49-F238E27FC236}">
                  <a16:creationId xmlns:a16="http://schemas.microsoft.com/office/drawing/2014/main" id="{226E1D80-1BFB-4A13-8F3C-94D54398C5F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0154384" y="4452523"/>
              <a:ext cx="1443404" cy="1443428"/>
              <a:chOff x="5734037" y="3067039"/>
              <a:chExt cx="724483" cy="724489"/>
            </a:xfrm>
            <a:grpFill/>
          </p:grpSpPr>
          <p:sp>
            <p:nvSpPr>
              <p:cNvPr id="26" name="Freeform: Shape 25">
                <a:extLst>
                  <a:ext uri="{FF2B5EF4-FFF2-40B4-BE49-F238E27FC236}">
                    <a16:creationId xmlns:a16="http://schemas.microsoft.com/office/drawing/2014/main" id="{3DCC1C21-CB11-4506-90E4-37DCD97AF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68177170-8FD3-4752-B1DB-0186ADF9B1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8CAA5FB4-9073-4612-99F5-95E1C6D06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E021324-18DD-4114-8992-9652707C1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6ECBC33B-D8EB-4804-9EA3-57C07B57C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03927C7-0E45-4B61-844A-4A626FDF6A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AC6AF6E8-E748-47F7-B35C-567D5FBA6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1EC671E5-B299-470C-9C7A-A50106E51B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410EBDF-623D-41EF-82A4-9FB938A7B6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B6F866F8-B429-471B-9C2B-051BDCBAF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83B4FBD-06C8-4D5D-B0D9-755E4CD1A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E3FD149-0B2F-4DA0-9721-59B9FEE8E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D26DB48-036E-4616-BA8B-C606A7B58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8D6F6275-06AB-4316-B8C4-927E53487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8E8CABF3-9C76-46A0-8DE9-F055C94A93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1A12ED9-6299-4ABD-9827-DD52FE22B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0ADA37A-E396-4F92-AB19-D6994E0DD5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6A96001A-BD0F-4CF9-A22B-545ED4F86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D9ACB13-4C6C-4347-9F65-1309B33A17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1F17BE4A-72F8-4529-8558-E62103AEA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806708C3-D03F-4605-8C6F-AE8EDA083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520ADFA-68AE-4CE4-913A-F070A2817D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3C6C63AD-C87A-403E-ADB5-4EDD034438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9370EAC6-89F0-4826-90D1-E55C334479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1FB61DD4-AB7B-417A-AE96-B1D9CBAC10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B4AD18D2-11BA-4192-9845-206C033F3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85892E2D-483A-4C0A-87C7-6FFA2EB5E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A4037ACD-005D-4907-942F-D565AF6C83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AA8FD84E-39BE-456B-84C5-E03698AAC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B2FC47C2-6EF5-4D17-8703-527F28609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DD29BC8A-00E1-481E-8BA4-1AA7F4AA1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5AF6ABE5-726A-495B-A832-3851CB911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F8E250A7-0600-440B-BEBC-61B2D4D7B1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CC36BEB1-881D-4496-AD7F-1CC4B46FA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371DFE25-AF37-409C-B032-5F47D7150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9AF97A7-FC44-49BF-ABD1-59DB48B89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3939D792-9C64-48CF-8607-C7873A563A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2F69E48F-45D8-4A8A-A101-5DF775A539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EE47C3F3-8AC5-414F-8E20-25DA306C55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F09CB222-24C1-414A-B56E-EA3617D05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7FC26844-A93E-4C55-8619-F58615B4A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3EA8BA8A-4848-4084-A841-501CECF285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34BC148C-3116-4C75-89DF-2BF3484297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1F3F7CB-7B69-49A3-A09E-D206488312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58072F8C-2347-472F-9D9A-F5511BA40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22C76E0-8D4F-4788-9856-B1AB15B209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63A9EC23-E263-4098-AC45-E628E1A297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B72211D0-3733-443C-999F-6CE736381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CEC069AD-6364-4585-A8F1-931648A1B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39361719-49F1-40E3-9ABA-2FE9D78364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737F2D47-03EF-4AE6-ABB9-36506DF5A4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554F257-3BD2-493C-A5F1-FCC2C64C35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4D297D55-4523-4CE1-9A0F-3EA6B27F79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605D1D96-783B-407F-BF8C-B0773589EB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95D03B3C-A55A-4738-A6FF-8F2DA5B99E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D41CE56E-C4C8-427A-9E82-C1EEF78E84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72359086-D108-47DE-B6EA-0BEE1835D7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6FA49818-F2EA-427C-B93C-15E320DA1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435C1E1-0D80-4B30-8CAC-C6EDE1DE7B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30FCB137-01B0-4770-AFC3-003DF7897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D03298B-8D34-487C-9DF0-DB9AC8307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4698B28F-FFEF-44BA-B657-E59F80990F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900A4B40-BCFB-46E4-AE4F-FCC5C65091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914CE6AE-7FAB-4A5D-8EA2-861CAF598A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FF0F3D4A-D39F-48EE-934D-C73834DC5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09B630BB-5848-4C72-9F5A-FC8EBE7A6B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F662A334-5814-480B-861F-17661B60F7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DC0FC730-550F-42A2-AE79-EEA30B11C7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3054F4A-43DC-46A1-89D0-87DA8F315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5F66EF36-2C9F-49B2-B972-1BA82C8F36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47955EF8-6501-4579-B85F-DE5C0815FF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0BA4174-EBEB-40DA-8B1D-6A7851E38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50512C7C-98D6-45AD-8CA4-1BEB01262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416CB557-0CE9-4015-A920-C6766A0664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5EA7B3B4-3BF2-4B69-B300-5D86CCB0A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D887DF00-5D34-4A8B-9A84-C40D336238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EADE921C-83B0-4521-916F-E7EC5CFDAD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5CEDA6FA-EB55-47AE-A005-BF546085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9DAC0C40-EF50-4632-B781-ACDAE95AF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582AAB43-E3D9-4272-8809-5F70B30206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28C7D300-E0BD-4C12-92B1-0801266F02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CCA3ED35-2344-4402-B61B-3932E69457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949146BF-06FF-41BB-BDD3-B80BABB3A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393A6A5F-F75B-4BBC-AADC-A84DA758EE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77B21059-EA9B-4329-968B-81F7966D27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BFF9C99F-41B4-4789-934B-8BF03EA94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C180277F-7E18-4896-AE91-960B379D2C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95FE437-DA37-44C9-B975-96C6DD9DE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A2A5369E-5DB7-4854-BBEC-D043F3A5F2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B6B0D6D9-913A-4804-83B5-5A9858F570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29B4FACF-EF13-4EFA-86D3-D5B2B6703A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7BD767A9-D2A3-4942-B654-34DDDFD60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C97F02F-13B9-4D7E-B916-BC8713CC0D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99C0654B-0803-40FA-BF28-D8EA65F58C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D44F31B6-3657-4241-A94E-EEDBFF0C9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3557624B-3CCB-43DA-998B-B1EC599C75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75B0CCD4-215D-456D-808C-F96ABB7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FE4E038E-23E6-43BE-9A3B-523A28DF73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A686F1FD-4135-414B-8575-ED97CC8DBF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36FBC8D5-B3FE-4E26-8B4F-5D5668A8A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33A60C97-778A-4251-A66B-49769F0C20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0CC04E3B-2AC3-4A7B-A425-DDABEA8AF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CEF7D0E1-459C-4A15-9F05-545F6430B6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D5797445-BFB3-4EB2-8B44-4BF2C9E915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E27FB1FC-477D-45B3-82B0-0F49364698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D94CF442-4FF2-41B3-8870-097DBAF46C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A24927C8-A42E-4B8D-84A4-50A58968B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5379CB96-0D3A-4582-8650-A909955BA3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531F84F2-CE93-4841-9AA6-BC9E35579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D1BED9D2-07EF-452E-AFA1-9A1E80AE24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2C75A1A5-0A11-42EA-AF4E-FF52721258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4275A1C7-FA96-4BBB-A7EF-A7ED02814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8CA8B3B4-73BE-41D5-900B-42FBF6AA7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B0264B0D-E150-4641-BBB1-58080670E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BCC2D199-EF36-4077-A50C-D9FC99331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C6DCCA13-7F75-46F9-97B3-A9DA4C217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56C76EEB-75A4-418F-9FE0-CC513BC3C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1E952CEF-EC1B-4714-8900-D2DFAEF30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2B899198-ADCC-4613-957B-7A40B17B1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5581AF7F-95DB-4163-B608-C04A61FB92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5616F834-835A-42B4-B51B-5AD285E283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EF598AFA-5F8F-4191-8881-1DE91BB2B0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6623A080-F2C6-4664-B99C-99A9C287B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330E7091-D82F-490A-8F32-DE8745212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2B340B39-E421-434F-AF1A-DAD7E7802D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6C2ED568-9809-4A18-A06A-87018A987E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A6C26F4B-6369-4557-B6D4-A1B448B1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42CEA830-FB77-4EA5-9BAB-64B6F500F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E5A9B88C-3ADF-40D8-9E9B-42439F8520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CC9DEE2F-0410-4B1A-BED8-D1371CE8B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8A66E75A-959E-436D-B1F1-DBD1E460E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B35526DB-3749-43FA-84BA-E73EE1D1D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6503C90B-19EF-4925-A08A-AE40956A2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B98692DC-F401-45BC-ABC7-421F3391C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8629B1A4-7BFC-4F45-9FAD-BB035C4E47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A2F92592-AB8B-4732-BEE7-3E2B830EA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9C3644DC-02D1-43FF-8ED1-0ECBBA4B3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4DC12AE3-E70C-4CD8-9A74-7567F99C46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0E0DDE12-8B48-4D21-8863-06298ED8B8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C611F1DE-AF40-48FC-8A1E-0A175D439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34C2CAED-22FC-4450-8BBC-7811F7DF9B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F89E6B45-A41C-4735-A7F5-E4EFD5DCFD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44BFE35C-5487-42E8-AC30-01FC1E4F51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3575E1A5-C3CB-4081-A394-36172B7DB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C9C6DF24-803A-44A1-B29A-B90297D39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22A7B096-566C-4312-AF19-D9A3B6BC0E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8B429767-12DD-4020-BC3E-9944CF36F6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FF510776-417B-4B74-9082-ED3915450A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FEF51D3D-E951-49CE-BCE4-D444BEF6B2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B27BA73E-E784-4961-884D-F507DDE38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2849019E-0178-4A1C-A5D8-DC3DFC572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0B49676D-9D41-4B2D-8FF9-69AC31CFDC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6BDFE3E8-9647-4400-B019-8EDD4E688B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EDD57B95-ED61-4561-9ADF-38126BADCE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3744F230-BFBA-41B0-9FE2-481D1EAFFF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C32022D3-12E0-4BC1-8085-D6CBF3CDD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D1AED37F-874A-4B21-A522-FEBCB38F4C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5BB466E2-3497-4A3B-8777-FAA0AAEE2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A924D178-36E4-4E29-86E8-7716F3B4A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D0DF84E5-BB3D-4120-8FD3-98ECDA31B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E5B29635-10AC-481E-A2DE-80E9DE6128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AAB430CA-3259-463F-85F9-B6E180323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8EF18909-FC9F-4845-B1DC-027E82B21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EFCE2389-D574-49C1-89EB-D8C7308883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D44B35A5-5216-45FC-8F0F-D80E383B42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9470F10A-F708-41AA-A910-5C288B3556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CD73E13B-910B-40D2-B53F-6614C098BA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8267FC95-0200-40B3-B043-D33BEA60D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9F14022C-37CD-4CDD-ACD1-86161EF00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grpSp>
      </p:grpSp>
      <p:pic>
        <p:nvPicPr>
          <p:cNvPr id="5" name="Picture 4" descr="Joe Biden Biden Looks Between The Crowd ...">
            <a:extLst>
              <a:ext uri="{FF2B5EF4-FFF2-40B4-BE49-F238E27FC236}">
                <a16:creationId xmlns:a16="http://schemas.microsoft.com/office/drawing/2014/main" id="{238A7E99-570D-7E0F-DE27-E70CC9FF272A}"/>
              </a:ext>
            </a:extLst>
          </p:cNvPr>
          <p:cNvPicPr>
            <a:picLocks noChangeAspect="1"/>
          </p:cNvPicPr>
          <p:nvPr/>
        </p:nvPicPr>
        <p:blipFill>
          <a:blip r:embed="rId3"/>
          <a:stretch>
            <a:fillRect/>
          </a:stretch>
        </p:blipFill>
        <p:spPr>
          <a:xfrm>
            <a:off x="9437370" y="35878"/>
            <a:ext cx="2705100" cy="1685925"/>
          </a:xfrm>
          <a:prstGeom prst="rect">
            <a:avLst/>
          </a:prstGeom>
        </p:spPr>
      </p:pic>
      <p:pic>
        <p:nvPicPr>
          <p:cNvPr id="7" name="Graphic 6" descr="Arrow Down with solid fill">
            <a:extLst>
              <a:ext uri="{FF2B5EF4-FFF2-40B4-BE49-F238E27FC236}">
                <a16:creationId xmlns:a16="http://schemas.microsoft.com/office/drawing/2014/main" id="{4122A14D-4EB1-0292-713A-217C53E5C6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40000">
            <a:off x="8303260" y="766836"/>
            <a:ext cx="914400" cy="1574800"/>
          </a:xfrm>
          <a:prstGeom prst="rect">
            <a:avLst/>
          </a:prstGeom>
        </p:spPr>
      </p:pic>
    </p:spTree>
    <p:extLst>
      <p:ext uri="{BB962C8B-B14F-4D97-AF65-F5344CB8AC3E}">
        <p14:creationId xmlns:p14="http://schemas.microsoft.com/office/powerpoint/2010/main" val="1599047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A8F46A5-D080-3C4F-EE86-D75427B84C9B}"/>
              </a:ext>
            </a:extLst>
          </p:cNvPr>
          <p:cNvSpPr>
            <a:spLocks noGrp="1"/>
          </p:cNvSpPr>
          <p:nvPr>
            <p:ph type="title"/>
          </p:nvPr>
        </p:nvSpPr>
        <p:spPr>
          <a:xfrm>
            <a:off x="745894" y="1370641"/>
            <a:ext cx="4605340" cy="690880"/>
          </a:xfrm>
        </p:spPr>
        <p:txBody>
          <a:bodyPr vert="horz" lIns="91440" tIns="45720" rIns="91440" bIns="45720" rtlCol="0" anchor="b">
            <a:normAutofit fontScale="90000"/>
          </a:bodyPr>
          <a:lstStyle/>
          <a:p>
            <a:r>
              <a:rPr lang="en-US" kern="1200" err="1">
                <a:solidFill>
                  <a:schemeClr val="bg1"/>
                </a:solidFill>
                <a:latin typeface="+mj-lt"/>
                <a:ea typeface="+mj-ea"/>
                <a:cs typeface="+mj-cs"/>
              </a:rPr>
              <a:t>Følg</a:t>
            </a:r>
            <a:r>
              <a:rPr lang="en-US" kern="1200">
                <a:solidFill>
                  <a:schemeClr val="bg1"/>
                </a:solidFill>
                <a:latin typeface="+mj-lt"/>
                <a:ea typeface="+mj-ea"/>
                <a:cs typeface="+mj-cs"/>
              </a:rPr>
              <a:t> </a:t>
            </a:r>
            <a:r>
              <a:rPr lang="en-US" kern="1200" err="1">
                <a:solidFill>
                  <a:schemeClr val="bg1"/>
                </a:solidFill>
                <a:latin typeface="+mj-lt"/>
                <a:ea typeface="+mj-ea"/>
                <a:cs typeface="+mj-cs"/>
              </a:rPr>
              <a:t>personer</a:t>
            </a:r>
            <a:r>
              <a:rPr lang="en-US" kern="1200">
                <a:solidFill>
                  <a:schemeClr val="bg1"/>
                </a:solidFill>
                <a:latin typeface="+mj-lt"/>
                <a:ea typeface="+mj-ea"/>
                <a:cs typeface="+mj-cs"/>
              </a:rPr>
              <a:t> (Karl)</a:t>
            </a:r>
          </a:p>
        </p:txBody>
      </p:sp>
      <p:sp>
        <p:nvSpPr>
          <p:cNvPr id="3" name="Pladsholder til indhold 2">
            <a:extLst>
              <a:ext uri="{FF2B5EF4-FFF2-40B4-BE49-F238E27FC236}">
                <a16:creationId xmlns:a16="http://schemas.microsoft.com/office/drawing/2014/main" id="{5A2D46DC-6CB8-C5CC-93A6-04DD72BCE408}"/>
              </a:ext>
            </a:extLst>
          </p:cNvPr>
          <p:cNvSpPr>
            <a:spLocks noGrp="1"/>
          </p:cNvSpPr>
          <p:nvPr>
            <p:ph idx="1"/>
          </p:nvPr>
        </p:nvSpPr>
        <p:spPr>
          <a:xfrm>
            <a:off x="745894" y="2255196"/>
            <a:ext cx="4767900" cy="3301682"/>
          </a:xfrm>
        </p:spPr>
        <p:txBody>
          <a:bodyPr vert="horz" lIns="91440" tIns="45720" rIns="91440" bIns="45720" rtlCol="0" anchor="t">
            <a:normAutofit/>
          </a:bodyPr>
          <a:lstStyle/>
          <a:p>
            <a:pPr marL="0" indent="0">
              <a:buNone/>
            </a:pPr>
            <a:r>
              <a:rPr lang="da-DK" sz="2000">
                <a:solidFill>
                  <a:schemeClr val="bg1"/>
                </a:solidFill>
                <a:latin typeface="Times New Roman"/>
                <a:cs typeface="Times New Roman"/>
              </a:rPr>
              <a:t>Vi ser Karl første gang da han kommer til at hjælpe Peter.</a:t>
            </a:r>
          </a:p>
          <a:p>
            <a:pPr marL="0" indent="0">
              <a:buNone/>
            </a:pPr>
            <a:r>
              <a:rPr lang="da-DK" sz="2000">
                <a:solidFill>
                  <a:schemeClr val="bg1"/>
                </a:solidFill>
                <a:latin typeface="Times New Roman"/>
                <a:cs typeface="Times New Roman"/>
              </a:rPr>
              <a:t>Senere ser vi ham hjælpe Peter med at grave huller til at putte øl flasker i.</a:t>
            </a:r>
          </a:p>
          <a:p>
            <a:pPr marL="0" indent="0">
              <a:buNone/>
            </a:pPr>
            <a:r>
              <a:rPr lang="da-DK" sz="2000">
                <a:solidFill>
                  <a:schemeClr val="bg1"/>
                </a:solidFill>
                <a:latin typeface="Times New Roman"/>
                <a:cs typeface="Times New Roman"/>
              </a:rPr>
              <a:t>Også prøvede han at gå Arne at lave en god sovs til maden.</a:t>
            </a:r>
          </a:p>
          <a:p>
            <a:pPr marL="0" indent="0">
              <a:buNone/>
            </a:pPr>
            <a:r>
              <a:rPr lang="da-DK" sz="2000">
                <a:solidFill>
                  <a:schemeClr val="bg1"/>
                </a:solidFill>
                <a:latin typeface="Times New Roman"/>
                <a:cs typeface="Times New Roman"/>
              </a:rPr>
              <a:t>Vi ser, da Færingen kommer og banker ham.</a:t>
            </a:r>
          </a:p>
          <a:p>
            <a:pPr marL="0" indent="0">
              <a:buNone/>
            </a:pPr>
            <a:r>
              <a:rPr lang="da-DK" sz="2000">
                <a:solidFill>
                  <a:schemeClr val="bg1"/>
                </a:solidFill>
                <a:latin typeface="Times New Roman"/>
                <a:cs typeface="Times New Roman"/>
              </a:rPr>
              <a:t>Det sidste vi ser til ham, er da han hjælper Alfred med at skyde Færingen.</a:t>
            </a:r>
          </a:p>
        </p:txBody>
      </p:sp>
      <p:pic>
        <p:nvPicPr>
          <p:cNvPr id="4" name="Picture 3" descr="Blinkende - 😁😁 | Facebook">
            <a:extLst>
              <a:ext uri="{FF2B5EF4-FFF2-40B4-BE49-F238E27FC236}">
                <a16:creationId xmlns:a16="http://schemas.microsoft.com/office/drawing/2014/main" id="{82BF9075-ACF6-53E2-7475-F5A23D13F0C6}"/>
              </a:ext>
            </a:extLst>
          </p:cNvPr>
          <p:cNvPicPr>
            <a:picLocks noChangeAspect="1"/>
          </p:cNvPicPr>
          <p:nvPr/>
        </p:nvPicPr>
        <p:blipFill>
          <a:blip r:embed="rId2">
            <a:alphaModFix/>
          </a:blip>
          <a:srcRect l="23132" t="20253" r="-356" b="18987"/>
          <a:stretch>
            <a:fillRect/>
          </a:stretch>
        </p:blipFill>
        <p:spPr>
          <a:xfrm>
            <a:off x="6176654" y="2338729"/>
            <a:ext cx="4931881" cy="2170381"/>
          </a:xfrm>
          <a:prstGeom prst="rect">
            <a:avLst/>
          </a:prstGeom>
        </p:spPr>
      </p:pic>
      <p:sp>
        <p:nvSpPr>
          <p:cNvPr id="11" name="Rectangle 10">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5542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029" y="623275"/>
            <a:ext cx="657079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67ADDA9-973D-9B2F-0C43-67CA2A82FAC9}"/>
              </a:ext>
            </a:extLst>
          </p:cNvPr>
          <p:cNvSpPr>
            <a:spLocks noGrp="1"/>
          </p:cNvSpPr>
          <p:nvPr>
            <p:ph type="title"/>
          </p:nvPr>
        </p:nvSpPr>
        <p:spPr>
          <a:xfrm>
            <a:off x="5465659" y="1188637"/>
            <a:ext cx="5642312" cy="1597228"/>
          </a:xfrm>
        </p:spPr>
        <p:txBody>
          <a:bodyPr>
            <a:normAutofit/>
          </a:bodyPr>
          <a:lstStyle/>
          <a:p>
            <a:r>
              <a:rPr lang="da-DK" sz="5400">
                <a:latin typeface="Times New Roman"/>
                <a:cs typeface="Times New Roman"/>
              </a:rPr>
              <a:t>14.) Sproget.</a:t>
            </a:r>
          </a:p>
        </p:txBody>
      </p:sp>
      <p:sp>
        <p:nvSpPr>
          <p:cNvPr id="3" name="Pladsholder til indhold 2">
            <a:extLst>
              <a:ext uri="{FF2B5EF4-FFF2-40B4-BE49-F238E27FC236}">
                <a16:creationId xmlns:a16="http://schemas.microsoft.com/office/drawing/2014/main" id="{4EC310C0-3507-8EF2-B9EC-15536A50D5CC}"/>
              </a:ext>
            </a:extLst>
          </p:cNvPr>
          <p:cNvSpPr>
            <a:spLocks noGrp="1"/>
          </p:cNvSpPr>
          <p:nvPr>
            <p:ph idx="1"/>
          </p:nvPr>
        </p:nvSpPr>
        <p:spPr>
          <a:xfrm>
            <a:off x="5465660" y="2998278"/>
            <a:ext cx="4505654" cy="2728198"/>
          </a:xfrm>
        </p:spPr>
        <p:txBody>
          <a:bodyPr vert="horz" lIns="91440" tIns="45720" rIns="91440" bIns="45720" rtlCol="0" anchor="t">
            <a:normAutofit/>
          </a:bodyPr>
          <a:lstStyle/>
          <a:p>
            <a:r>
              <a:rPr lang="da-DK" sz="2200" dirty="0">
                <a:latin typeface="Times New Roman"/>
                <a:cs typeface="Times New Roman"/>
              </a:rPr>
              <a:t>De taler dansk</a:t>
            </a:r>
          </a:p>
          <a:p>
            <a:r>
              <a:rPr lang="da-DK" sz="2200" dirty="0">
                <a:latin typeface="Times New Roman"/>
                <a:cs typeface="Times New Roman"/>
              </a:rPr>
              <a:t>Thorkild og resten taler ret normalt.</a:t>
            </a:r>
            <a:endParaRPr lang="da-DK" sz="2200" dirty="0"/>
          </a:p>
          <a:p>
            <a:r>
              <a:rPr lang="da-DK" sz="2200" dirty="0">
                <a:latin typeface="Times New Roman"/>
                <a:cs typeface="Times New Roman"/>
              </a:rPr>
              <a:t>De bander meget (f.eks. luk røven)</a:t>
            </a:r>
          </a:p>
          <a:p>
            <a:r>
              <a:rPr lang="da-DK" sz="2200" dirty="0">
                <a:latin typeface="Times New Roman"/>
                <a:cs typeface="Times New Roman"/>
              </a:rPr>
              <a:t>Karl og Alfred har lidt mere av en accent.</a:t>
            </a:r>
          </a:p>
          <a:p>
            <a:endParaRPr lang="da-DK" sz="2200">
              <a:latin typeface="Times New Roman"/>
              <a:cs typeface="Times New Roman"/>
            </a:endParaRPr>
          </a:p>
        </p:txBody>
      </p:sp>
    </p:spTree>
    <p:extLst>
      <p:ext uri="{BB962C8B-B14F-4D97-AF65-F5344CB8AC3E}">
        <p14:creationId xmlns:p14="http://schemas.microsoft.com/office/powerpoint/2010/main" val="1380042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58256" y="-358254"/>
            <a:ext cx="6858000" cy="7574507"/>
          </a:xfrm>
          <a:prstGeom prst="rect">
            <a:avLst/>
          </a:prstGeom>
          <a:ln>
            <a:noFill/>
          </a:ln>
          <a:effectLst>
            <a:outerShdw blurRad="457200" dist="63500" sx="99000" sy="990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A4CD3C-4EB6-21DC-47FD-7EC18CF5754A}"/>
              </a:ext>
            </a:extLst>
          </p:cNvPr>
          <p:cNvSpPr>
            <a:spLocks noGrp="1"/>
          </p:cNvSpPr>
          <p:nvPr>
            <p:ph type="title"/>
          </p:nvPr>
        </p:nvSpPr>
        <p:spPr>
          <a:xfrm>
            <a:off x="523845" y="5546162"/>
            <a:ext cx="6661702" cy="953611"/>
          </a:xfrm>
        </p:spPr>
        <p:txBody>
          <a:bodyPr anchor="ctr">
            <a:normAutofit/>
          </a:bodyPr>
          <a:lstStyle/>
          <a:p>
            <a:r>
              <a:rPr lang="en-US" sz="4000">
                <a:latin typeface="Times New Roman"/>
                <a:cs typeface="Times New Roman"/>
              </a:rPr>
              <a:t>15.) positiv/negativ træk</a:t>
            </a:r>
          </a:p>
        </p:txBody>
      </p:sp>
      <p:pic>
        <p:nvPicPr>
          <p:cNvPr id="5" name="Picture 4" descr="Historien om Blinkende lygter - TV 2">
            <a:extLst>
              <a:ext uri="{FF2B5EF4-FFF2-40B4-BE49-F238E27FC236}">
                <a16:creationId xmlns:a16="http://schemas.microsoft.com/office/drawing/2014/main" id="{9F10DE0B-31D6-DFBD-5A37-85375482FF56}"/>
              </a:ext>
            </a:extLst>
          </p:cNvPr>
          <p:cNvPicPr>
            <a:picLocks noChangeAspect="1"/>
          </p:cNvPicPr>
          <p:nvPr/>
        </p:nvPicPr>
        <p:blipFill>
          <a:blip r:embed="rId2"/>
          <a:srcRect l="13816" r="4006" b="1"/>
          <a:stretch>
            <a:fillRect/>
          </a:stretch>
        </p:blipFill>
        <p:spPr>
          <a:xfrm>
            <a:off x="20" y="-1"/>
            <a:ext cx="7574488" cy="5161587"/>
          </a:xfrm>
          <a:prstGeom prst="rect">
            <a:avLst/>
          </a:prstGeom>
        </p:spPr>
      </p:pic>
      <p:sp>
        <p:nvSpPr>
          <p:cNvPr id="3" name="Content Placeholder 2">
            <a:extLst>
              <a:ext uri="{FF2B5EF4-FFF2-40B4-BE49-F238E27FC236}">
                <a16:creationId xmlns:a16="http://schemas.microsoft.com/office/drawing/2014/main" id="{48B369F7-0754-500E-5A62-D4EE78E6223C}"/>
              </a:ext>
            </a:extLst>
          </p:cNvPr>
          <p:cNvSpPr>
            <a:spLocks noGrp="1"/>
          </p:cNvSpPr>
          <p:nvPr>
            <p:ph idx="1"/>
          </p:nvPr>
        </p:nvSpPr>
        <p:spPr>
          <a:xfrm>
            <a:off x="7867433" y="743803"/>
            <a:ext cx="3617154" cy="5474173"/>
          </a:xfrm>
        </p:spPr>
        <p:txBody>
          <a:bodyPr vert="horz" lIns="91440" tIns="45720" rIns="91440" bIns="45720" rtlCol="0" anchor="ctr">
            <a:normAutofit/>
          </a:bodyPr>
          <a:lstStyle/>
          <a:p>
            <a:pPr marL="0" indent="0">
              <a:buNone/>
            </a:pPr>
            <a:r>
              <a:rPr lang="en-US" sz="2400" err="1">
                <a:latin typeface="Times New Roman"/>
                <a:cs typeface="Times New Roman"/>
              </a:rPr>
              <a:t>Positiv</a:t>
            </a:r>
            <a:r>
              <a:rPr lang="en-US" sz="2400">
                <a:latin typeface="Times New Roman"/>
                <a:cs typeface="Times New Roman"/>
              </a:rPr>
              <a:t> </a:t>
            </a:r>
            <a:r>
              <a:rPr lang="en-US" sz="2400" err="1">
                <a:latin typeface="Times New Roman"/>
                <a:cs typeface="Times New Roman"/>
              </a:rPr>
              <a:t>træk</a:t>
            </a:r>
            <a:r>
              <a:rPr lang="en-US" sz="2400">
                <a:latin typeface="Times New Roman"/>
                <a:cs typeface="Times New Roman"/>
              </a:rPr>
              <a:t> </a:t>
            </a:r>
            <a:r>
              <a:rPr lang="en-US" sz="2400" err="1">
                <a:latin typeface="Times New Roman"/>
                <a:cs typeface="Times New Roman"/>
              </a:rPr>
              <a:t>inkluderer</a:t>
            </a:r>
            <a:r>
              <a:rPr lang="en-US" sz="2400">
                <a:latin typeface="Times New Roman"/>
                <a:cs typeface="Times New Roman"/>
              </a:rPr>
              <a:t>:</a:t>
            </a:r>
          </a:p>
          <a:p>
            <a:pPr marL="0" indent="0">
              <a:buNone/>
            </a:pPr>
            <a:r>
              <a:rPr lang="en-US" sz="2400" err="1">
                <a:latin typeface="Times New Roman"/>
                <a:cs typeface="Times New Roman"/>
              </a:rPr>
              <a:t>Venskab</a:t>
            </a:r>
            <a:endParaRPr lang="en-US" sz="2400">
              <a:latin typeface="Times New Roman"/>
              <a:cs typeface="Times New Roman"/>
            </a:endParaRPr>
          </a:p>
          <a:p>
            <a:pPr marL="0" indent="0">
              <a:buNone/>
            </a:pPr>
            <a:r>
              <a:rPr lang="en-US" sz="2400" err="1">
                <a:latin typeface="Times New Roman"/>
                <a:cs typeface="Times New Roman"/>
              </a:rPr>
              <a:t>Forbedring</a:t>
            </a:r>
            <a:endParaRPr lang="en-US" sz="2400">
              <a:latin typeface="Times New Roman"/>
              <a:cs typeface="Times New Roman"/>
            </a:endParaRPr>
          </a:p>
          <a:p>
            <a:pPr marL="0" indent="0">
              <a:buNone/>
            </a:pPr>
            <a:endParaRPr lang="en-US" sz="2400">
              <a:latin typeface="Times New Roman"/>
              <a:cs typeface="Times New Roman"/>
            </a:endParaRPr>
          </a:p>
          <a:p>
            <a:pPr marL="0" indent="0">
              <a:buNone/>
            </a:pPr>
            <a:r>
              <a:rPr lang="en-US" sz="2400" err="1">
                <a:latin typeface="Times New Roman"/>
                <a:cs typeface="Times New Roman"/>
              </a:rPr>
              <a:t>Negativ</a:t>
            </a:r>
            <a:r>
              <a:rPr lang="en-US" sz="2400">
                <a:latin typeface="Times New Roman"/>
                <a:cs typeface="Times New Roman"/>
              </a:rPr>
              <a:t> </a:t>
            </a:r>
            <a:r>
              <a:rPr lang="en-US" sz="2400" err="1">
                <a:latin typeface="Times New Roman"/>
                <a:cs typeface="Times New Roman"/>
              </a:rPr>
              <a:t>træk</a:t>
            </a:r>
            <a:r>
              <a:rPr lang="en-US" sz="2400">
                <a:latin typeface="Times New Roman"/>
                <a:cs typeface="Times New Roman"/>
              </a:rPr>
              <a:t> </a:t>
            </a:r>
            <a:r>
              <a:rPr lang="en-US" sz="2400" err="1">
                <a:latin typeface="Times New Roman"/>
                <a:cs typeface="Times New Roman"/>
              </a:rPr>
              <a:t>inkluderer</a:t>
            </a:r>
            <a:r>
              <a:rPr lang="en-US" sz="2400">
                <a:latin typeface="Times New Roman"/>
                <a:cs typeface="Times New Roman"/>
              </a:rPr>
              <a:t>:</a:t>
            </a:r>
          </a:p>
          <a:p>
            <a:pPr marL="0" indent="0">
              <a:buNone/>
            </a:pPr>
            <a:r>
              <a:rPr lang="en-US" sz="2400" err="1">
                <a:latin typeface="Times New Roman"/>
                <a:cs typeface="Times New Roman"/>
              </a:rPr>
              <a:t>Vrede</a:t>
            </a:r>
            <a:endParaRPr lang="en-US" sz="2400">
              <a:latin typeface="Times New Roman"/>
              <a:cs typeface="Times New Roman"/>
            </a:endParaRPr>
          </a:p>
          <a:p>
            <a:pPr marL="0" indent="0">
              <a:buNone/>
            </a:pPr>
            <a:r>
              <a:rPr lang="en-US" sz="2400" err="1">
                <a:latin typeface="Times New Roman"/>
                <a:cs typeface="Times New Roman"/>
              </a:rPr>
              <a:t>Afhængighed</a:t>
            </a:r>
            <a:endParaRPr lang="en-US" sz="2400">
              <a:latin typeface="Times New Roman"/>
              <a:cs typeface="Times New Roman"/>
            </a:endParaRPr>
          </a:p>
          <a:p>
            <a:pPr marL="0" indent="0">
              <a:buNone/>
            </a:pPr>
            <a:endParaRPr lang="en-US" sz="2000">
              <a:latin typeface="Times New Roman"/>
              <a:cs typeface="Times New Roman"/>
            </a:endParaRPr>
          </a:p>
          <a:p>
            <a:pPr marL="0" indent="0">
              <a:buNone/>
            </a:pPr>
            <a:endParaRPr lang="en-US" sz="2000">
              <a:latin typeface="Times New Roman"/>
              <a:cs typeface="Times New Roman"/>
            </a:endParaRPr>
          </a:p>
          <a:p>
            <a:pPr marL="0" indent="0">
              <a:buNone/>
            </a:pPr>
            <a:endParaRPr lang="en-US" sz="2000">
              <a:latin typeface="Times New Roman"/>
              <a:cs typeface="Times New Roman"/>
            </a:endParaRPr>
          </a:p>
          <a:p>
            <a:endParaRPr lang="en-US" sz="2000">
              <a:latin typeface="Times New Roman"/>
              <a:cs typeface="Times New Roman"/>
            </a:endParaRPr>
          </a:p>
        </p:txBody>
      </p:sp>
    </p:spTree>
    <p:extLst>
      <p:ext uri="{BB962C8B-B14F-4D97-AF65-F5344CB8AC3E}">
        <p14:creationId xmlns:p14="http://schemas.microsoft.com/office/powerpoint/2010/main" val="1305857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1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DCC2178-6A30-A380-CE7D-8525034552EA}"/>
              </a:ext>
            </a:extLst>
          </p:cNvPr>
          <p:cNvSpPr>
            <a:spLocks noGrp="1"/>
          </p:cNvSpPr>
          <p:nvPr>
            <p:ph type="title"/>
          </p:nvPr>
        </p:nvSpPr>
        <p:spPr>
          <a:xfrm>
            <a:off x="838201" y="1641752"/>
            <a:ext cx="4394200" cy="1323439"/>
          </a:xfrm>
        </p:spPr>
        <p:txBody>
          <a:bodyPr anchor="t">
            <a:normAutofit/>
          </a:bodyPr>
          <a:lstStyle/>
          <a:p>
            <a:r>
              <a:rPr lang="da-DK" sz="3700">
                <a:solidFill>
                  <a:schemeClr val="bg1"/>
                </a:solidFill>
                <a:ea typeface="+mj-lt"/>
                <a:cs typeface="+mj-lt"/>
              </a:rPr>
              <a:t>Hvilke ting VISES KUN og forklares ikke</a:t>
            </a:r>
            <a:endParaRPr lang="da-DK" sz="3700">
              <a:solidFill>
                <a:schemeClr val="bg1"/>
              </a:solidFill>
            </a:endParaRPr>
          </a:p>
        </p:txBody>
      </p:sp>
      <p:sp>
        <p:nvSpPr>
          <p:cNvPr id="28" name="Content Placeholder 8">
            <a:extLst>
              <a:ext uri="{FF2B5EF4-FFF2-40B4-BE49-F238E27FC236}">
                <a16:creationId xmlns:a16="http://schemas.microsoft.com/office/drawing/2014/main" id="{A3E45497-8F68-0FB6-E474-719512482E5A}"/>
              </a:ext>
            </a:extLst>
          </p:cNvPr>
          <p:cNvSpPr>
            <a:spLocks noGrp="1"/>
          </p:cNvSpPr>
          <p:nvPr>
            <p:ph idx="1"/>
          </p:nvPr>
        </p:nvSpPr>
        <p:spPr>
          <a:xfrm>
            <a:off x="838201" y="3146400"/>
            <a:ext cx="4394200" cy="2454300"/>
          </a:xfrm>
        </p:spPr>
        <p:txBody>
          <a:bodyPr vert="horz" lIns="91440" tIns="45720" rIns="91440" bIns="45720" rtlCol="0" anchor="t">
            <a:normAutofit lnSpcReduction="10000"/>
          </a:bodyPr>
          <a:lstStyle/>
          <a:p>
            <a:r>
              <a:rPr lang="en-US" sz="2400" err="1">
                <a:solidFill>
                  <a:schemeClr val="bg1">
                    <a:alpha val="80000"/>
                  </a:schemeClr>
                </a:solidFill>
                <a:ea typeface="+mn-lt"/>
                <a:cs typeface="+mn-lt"/>
              </a:rPr>
              <a:t>Stemninger</a:t>
            </a:r>
            <a:r>
              <a:rPr lang="en-US" sz="2400">
                <a:solidFill>
                  <a:schemeClr val="bg1">
                    <a:alpha val="80000"/>
                  </a:schemeClr>
                </a:solidFill>
                <a:ea typeface="+mn-lt"/>
                <a:cs typeface="+mn-lt"/>
              </a:rPr>
              <a:t> vises </a:t>
            </a:r>
            <a:r>
              <a:rPr lang="en-US" sz="2400" err="1">
                <a:solidFill>
                  <a:schemeClr val="bg1">
                    <a:alpha val="80000"/>
                  </a:schemeClr>
                </a:solidFill>
                <a:ea typeface="+mn-lt"/>
                <a:cs typeface="+mn-lt"/>
              </a:rPr>
              <a:t>gennem</a:t>
            </a:r>
            <a:r>
              <a:rPr lang="en-US" sz="2400">
                <a:solidFill>
                  <a:schemeClr val="bg1">
                    <a:alpha val="80000"/>
                  </a:schemeClr>
                </a:solidFill>
                <a:ea typeface="+mn-lt"/>
                <a:cs typeface="+mn-lt"/>
              </a:rPr>
              <a:t> </a:t>
            </a:r>
            <a:r>
              <a:rPr lang="en-US" sz="2400" err="1">
                <a:solidFill>
                  <a:schemeClr val="bg1">
                    <a:alpha val="80000"/>
                  </a:schemeClr>
                </a:solidFill>
                <a:ea typeface="+mn-lt"/>
                <a:cs typeface="+mn-lt"/>
              </a:rPr>
              <a:t>lys</a:t>
            </a:r>
            <a:r>
              <a:rPr lang="en-US" sz="2400">
                <a:solidFill>
                  <a:schemeClr val="bg1">
                    <a:alpha val="80000"/>
                  </a:schemeClr>
                </a:solidFill>
                <a:ea typeface="+mn-lt"/>
                <a:cs typeface="+mn-lt"/>
              </a:rPr>
              <a:t>, </a:t>
            </a:r>
            <a:r>
              <a:rPr lang="en-US" sz="2400" err="1">
                <a:solidFill>
                  <a:schemeClr val="bg1">
                    <a:alpha val="80000"/>
                  </a:schemeClr>
                </a:solidFill>
                <a:ea typeface="+mn-lt"/>
                <a:cs typeface="+mn-lt"/>
              </a:rPr>
              <a:t>lyd</a:t>
            </a:r>
            <a:r>
              <a:rPr lang="en-US" sz="2400">
                <a:solidFill>
                  <a:schemeClr val="bg1">
                    <a:alpha val="80000"/>
                  </a:schemeClr>
                </a:solidFill>
                <a:ea typeface="+mn-lt"/>
                <a:cs typeface="+mn-lt"/>
              </a:rPr>
              <a:t> </a:t>
            </a:r>
            <a:r>
              <a:rPr lang="en-US" sz="2400" err="1">
                <a:solidFill>
                  <a:schemeClr val="bg1">
                    <a:alpha val="80000"/>
                  </a:schemeClr>
                </a:solidFill>
                <a:ea typeface="+mn-lt"/>
                <a:cs typeface="+mn-lt"/>
              </a:rPr>
              <a:t>og</a:t>
            </a:r>
            <a:r>
              <a:rPr lang="en-US" sz="2400">
                <a:solidFill>
                  <a:schemeClr val="bg1">
                    <a:alpha val="80000"/>
                  </a:schemeClr>
                </a:solidFill>
                <a:ea typeface="+mn-lt"/>
                <a:cs typeface="+mn-lt"/>
              </a:rPr>
              <a:t> </a:t>
            </a:r>
            <a:r>
              <a:rPr lang="en-US" sz="2400" err="1">
                <a:solidFill>
                  <a:schemeClr val="bg1">
                    <a:alpha val="80000"/>
                  </a:schemeClr>
                </a:solidFill>
                <a:ea typeface="+mn-lt"/>
                <a:cs typeface="+mn-lt"/>
              </a:rPr>
              <a:t>musik</a:t>
            </a:r>
            <a:endParaRPr lang="en-US" sz="2400">
              <a:solidFill>
                <a:schemeClr val="bg1">
                  <a:alpha val="80000"/>
                </a:schemeClr>
              </a:solidFill>
              <a:ea typeface="+mn-lt"/>
              <a:cs typeface="+mn-lt"/>
            </a:endParaRPr>
          </a:p>
          <a:p>
            <a:r>
              <a:rPr lang="en-US" sz="2400" err="1">
                <a:solidFill>
                  <a:schemeClr val="bg1">
                    <a:alpha val="80000"/>
                  </a:schemeClr>
                </a:solidFill>
                <a:ea typeface="+mn-lt"/>
                <a:cs typeface="+mn-lt"/>
              </a:rPr>
              <a:t>Venskab</a:t>
            </a:r>
            <a:r>
              <a:rPr lang="en-US" sz="2400">
                <a:solidFill>
                  <a:schemeClr val="bg1">
                    <a:alpha val="80000"/>
                  </a:schemeClr>
                </a:solidFill>
                <a:ea typeface="+mn-lt"/>
                <a:cs typeface="+mn-lt"/>
              </a:rPr>
              <a:t> </a:t>
            </a:r>
            <a:r>
              <a:rPr lang="en-US" sz="2400" err="1">
                <a:solidFill>
                  <a:schemeClr val="bg1">
                    <a:alpha val="80000"/>
                  </a:schemeClr>
                </a:solidFill>
                <a:ea typeface="+mn-lt"/>
                <a:cs typeface="+mn-lt"/>
              </a:rPr>
              <a:t>og</a:t>
            </a:r>
            <a:r>
              <a:rPr lang="en-US" sz="2400">
                <a:solidFill>
                  <a:schemeClr val="bg1">
                    <a:alpha val="80000"/>
                  </a:schemeClr>
                </a:solidFill>
                <a:ea typeface="+mn-lt"/>
                <a:cs typeface="+mn-lt"/>
              </a:rPr>
              <a:t> </a:t>
            </a:r>
            <a:r>
              <a:rPr lang="en-US" sz="2400" err="1">
                <a:solidFill>
                  <a:schemeClr val="bg1">
                    <a:alpha val="80000"/>
                  </a:schemeClr>
                </a:solidFill>
                <a:ea typeface="+mn-lt"/>
                <a:cs typeface="+mn-lt"/>
              </a:rPr>
              <a:t>loyalitet</a:t>
            </a:r>
            <a:r>
              <a:rPr lang="en-US" sz="2400">
                <a:solidFill>
                  <a:schemeClr val="bg1">
                    <a:alpha val="80000"/>
                  </a:schemeClr>
                </a:solidFill>
                <a:ea typeface="+mn-lt"/>
                <a:cs typeface="+mn-lt"/>
              </a:rPr>
              <a:t> vises </a:t>
            </a:r>
            <a:r>
              <a:rPr lang="en-US" sz="2400" err="1">
                <a:solidFill>
                  <a:schemeClr val="bg1">
                    <a:alpha val="80000"/>
                  </a:schemeClr>
                </a:solidFill>
                <a:ea typeface="+mn-lt"/>
                <a:cs typeface="+mn-lt"/>
              </a:rPr>
              <a:t>gennem</a:t>
            </a:r>
            <a:r>
              <a:rPr lang="en-US" sz="2400">
                <a:solidFill>
                  <a:schemeClr val="bg1">
                    <a:alpha val="80000"/>
                  </a:schemeClr>
                </a:solidFill>
                <a:ea typeface="+mn-lt"/>
                <a:cs typeface="+mn-lt"/>
              </a:rPr>
              <a:t> </a:t>
            </a:r>
            <a:r>
              <a:rPr lang="en-US" sz="2400" err="1">
                <a:solidFill>
                  <a:schemeClr val="bg1">
                    <a:alpha val="80000"/>
                  </a:schemeClr>
                </a:solidFill>
                <a:ea typeface="+mn-lt"/>
                <a:cs typeface="+mn-lt"/>
              </a:rPr>
              <a:t>handlinger</a:t>
            </a:r>
            <a:endParaRPr lang="en-US" sz="2400">
              <a:solidFill>
                <a:schemeClr val="bg1">
                  <a:alpha val="80000"/>
                </a:schemeClr>
              </a:solidFill>
              <a:ea typeface="+mn-lt"/>
              <a:cs typeface="+mn-lt"/>
            </a:endParaRPr>
          </a:p>
          <a:p>
            <a:r>
              <a:rPr lang="en-US" sz="2400">
                <a:solidFill>
                  <a:schemeClr val="bg1">
                    <a:alpha val="80000"/>
                  </a:schemeClr>
                </a:solidFill>
                <a:ea typeface="+mn-lt"/>
                <a:cs typeface="+mn-lt"/>
              </a:rPr>
              <a:t>Alfreds </a:t>
            </a:r>
            <a:r>
              <a:rPr lang="en-US" sz="2400" err="1">
                <a:solidFill>
                  <a:schemeClr val="bg1">
                    <a:alpha val="80000"/>
                  </a:schemeClr>
                </a:solidFill>
                <a:ea typeface="+mn-lt"/>
                <a:cs typeface="+mn-lt"/>
              </a:rPr>
              <a:t>skyld</a:t>
            </a:r>
            <a:r>
              <a:rPr lang="en-US" sz="2400">
                <a:solidFill>
                  <a:schemeClr val="bg1">
                    <a:alpha val="80000"/>
                  </a:schemeClr>
                </a:solidFill>
                <a:ea typeface="+mn-lt"/>
                <a:cs typeface="+mn-lt"/>
              </a:rPr>
              <a:t> vises </a:t>
            </a:r>
            <a:r>
              <a:rPr lang="en-US" sz="2400" err="1">
                <a:solidFill>
                  <a:schemeClr val="bg1">
                    <a:alpha val="80000"/>
                  </a:schemeClr>
                </a:solidFill>
                <a:ea typeface="+mn-lt"/>
                <a:cs typeface="+mn-lt"/>
              </a:rPr>
              <a:t>gennem</a:t>
            </a:r>
            <a:r>
              <a:rPr lang="en-US" sz="2400">
                <a:solidFill>
                  <a:schemeClr val="bg1">
                    <a:alpha val="80000"/>
                  </a:schemeClr>
                </a:solidFill>
                <a:ea typeface="+mn-lt"/>
                <a:cs typeface="+mn-lt"/>
              </a:rPr>
              <a:t> </a:t>
            </a:r>
            <a:r>
              <a:rPr lang="en-US" sz="2400" err="1">
                <a:solidFill>
                  <a:schemeClr val="bg1">
                    <a:alpha val="80000"/>
                  </a:schemeClr>
                </a:solidFill>
                <a:ea typeface="+mn-lt"/>
                <a:cs typeface="+mn-lt"/>
              </a:rPr>
              <a:t>tavshed</a:t>
            </a:r>
            <a:r>
              <a:rPr lang="en-US" sz="2400">
                <a:solidFill>
                  <a:schemeClr val="bg1">
                    <a:alpha val="80000"/>
                  </a:schemeClr>
                </a:solidFill>
                <a:ea typeface="+mn-lt"/>
                <a:cs typeface="+mn-lt"/>
              </a:rPr>
              <a:t> </a:t>
            </a:r>
            <a:r>
              <a:rPr lang="en-US" sz="2400" err="1">
                <a:solidFill>
                  <a:schemeClr val="bg1">
                    <a:alpha val="80000"/>
                  </a:schemeClr>
                </a:solidFill>
                <a:ea typeface="+mn-lt"/>
                <a:cs typeface="+mn-lt"/>
              </a:rPr>
              <a:t>og</a:t>
            </a:r>
            <a:r>
              <a:rPr lang="en-US" sz="2400">
                <a:solidFill>
                  <a:schemeClr val="bg1">
                    <a:alpha val="80000"/>
                  </a:schemeClr>
                </a:solidFill>
                <a:ea typeface="+mn-lt"/>
                <a:cs typeface="+mn-lt"/>
              </a:rPr>
              <a:t> </a:t>
            </a:r>
            <a:r>
              <a:rPr lang="en-US" sz="2400" err="1">
                <a:solidFill>
                  <a:schemeClr val="bg1">
                    <a:alpha val="80000"/>
                  </a:schemeClr>
                </a:solidFill>
                <a:ea typeface="+mn-lt"/>
                <a:cs typeface="+mn-lt"/>
              </a:rPr>
              <a:t>nervøst</a:t>
            </a:r>
            <a:r>
              <a:rPr lang="en-US" sz="2400">
                <a:solidFill>
                  <a:schemeClr val="bg1">
                    <a:alpha val="80000"/>
                  </a:schemeClr>
                </a:solidFill>
                <a:ea typeface="+mn-lt"/>
                <a:cs typeface="+mn-lt"/>
              </a:rPr>
              <a:t> </a:t>
            </a:r>
            <a:r>
              <a:rPr lang="en-US" sz="2400" err="1">
                <a:solidFill>
                  <a:schemeClr val="bg1">
                    <a:alpha val="80000"/>
                  </a:schemeClr>
                </a:solidFill>
                <a:ea typeface="+mn-lt"/>
                <a:cs typeface="+mn-lt"/>
              </a:rPr>
              <a:t>kropssprog</a:t>
            </a:r>
            <a:endParaRPr lang="en-US" sz="2400" err="1">
              <a:solidFill>
                <a:schemeClr val="bg1">
                  <a:alpha val="80000"/>
                </a:schemeClr>
              </a:solidFill>
            </a:endParaRPr>
          </a:p>
        </p:txBody>
      </p:sp>
      <p:pic>
        <p:nvPicPr>
          <p:cNvPr id="4" name="Pladsholder til indhold 3" descr="En syg høne lagde et ægte guldæg i dansk filmhistorie: Sådan blev Danmarks  store psykopatkomedie til - politiken.dk">
            <a:extLst>
              <a:ext uri="{FF2B5EF4-FFF2-40B4-BE49-F238E27FC236}">
                <a16:creationId xmlns:a16="http://schemas.microsoft.com/office/drawing/2014/main" id="{6D64A24F-3FBF-0D01-B6A7-EFAE1C0A6187}"/>
              </a:ext>
            </a:extLst>
          </p:cNvPr>
          <p:cNvPicPr>
            <a:picLocks noChangeAspect="1"/>
          </p:cNvPicPr>
          <p:nvPr/>
        </p:nvPicPr>
        <p:blipFill>
          <a:blip r:embed="rId2"/>
          <a:srcRect t="292" r="1" b="6784"/>
          <a:stretch>
            <a:fillRect/>
          </a:stretch>
        </p:blipFill>
        <p:spPr>
          <a:xfrm>
            <a:off x="5814060" y="2"/>
            <a:ext cx="6377940" cy="3333749"/>
          </a:xfrm>
          <a:custGeom>
            <a:avLst/>
            <a:gdLst/>
            <a:ahLst/>
            <a:cxnLst/>
            <a:rect l="l" t="t" r="r" b="b"/>
            <a:pathLst>
              <a:path w="6377940" h="3333749">
                <a:moveTo>
                  <a:pt x="0" y="0"/>
                </a:moveTo>
                <a:lnTo>
                  <a:pt x="6377940" y="0"/>
                </a:lnTo>
                <a:lnTo>
                  <a:pt x="6377940" y="3333749"/>
                </a:lnTo>
                <a:lnTo>
                  <a:pt x="174585" y="3333749"/>
                </a:lnTo>
                <a:lnTo>
                  <a:pt x="0" y="2202180"/>
                </a:lnTo>
                <a:close/>
              </a:path>
            </a:pathLst>
          </a:custGeom>
        </p:spPr>
      </p:pic>
      <p:pic>
        <p:nvPicPr>
          <p:cNvPr id="5" name="Billede 4" descr="Det æg der">
            <a:extLst>
              <a:ext uri="{FF2B5EF4-FFF2-40B4-BE49-F238E27FC236}">
                <a16:creationId xmlns:a16="http://schemas.microsoft.com/office/drawing/2014/main" id="{0E6A5728-1347-26F4-05A6-7A461510BFEF}"/>
              </a:ext>
            </a:extLst>
          </p:cNvPr>
          <p:cNvPicPr>
            <a:picLocks noChangeAspect="1"/>
          </p:cNvPicPr>
          <p:nvPr/>
        </p:nvPicPr>
        <p:blipFill>
          <a:blip r:embed="rId3"/>
          <a:srcRect r="1" b="7076"/>
          <a:stretch>
            <a:fillRect/>
          </a:stretch>
        </p:blipFill>
        <p:spPr>
          <a:xfrm>
            <a:off x="5814060" y="3524252"/>
            <a:ext cx="6377940" cy="3333748"/>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grpSp>
        <p:nvGrpSpPr>
          <p:cNvPr id="29" name="Group 13">
            <a:extLst>
              <a:ext uri="{FF2B5EF4-FFF2-40B4-BE49-F238E27FC236}">
                <a16:creationId xmlns:a16="http://schemas.microsoft.com/office/drawing/2014/main" id="{364A290D-B7BC-40B4-AB97-0C801BCCE2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8" y="544"/>
            <a:ext cx="874716" cy="6857455"/>
            <a:chOff x="5632358" y="544"/>
            <a:chExt cx="874716" cy="6857455"/>
          </a:xfrm>
        </p:grpSpPr>
        <p:sp>
          <p:nvSpPr>
            <p:cNvPr id="15" name="Freeform: Shape 14">
              <a:extLst>
                <a:ext uri="{FF2B5EF4-FFF2-40B4-BE49-F238E27FC236}">
                  <a16:creationId xmlns:a16="http://schemas.microsoft.com/office/drawing/2014/main" id="{3C60D1EB-842B-4027-9728-E57314926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dir="108000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15">
              <a:extLst>
                <a:ext uri="{FF2B5EF4-FFF2-40B4-BE49-F238E27FC236}">
                  <a16:creationId xmlns:a16="http://schemas.microsoft.com/office/drawing/2014/main" id="{44E103E5-C039-4EA4-843B-AD566B5C96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790197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0EE2866-CCF1-F352-9223-47E295F736E4}"/>
              </a:ext>
            </a:extLst>
          </p:cNvPr>
          <p:cNvSpPr>
            <a:spLocks noGrp="1"/>
          </p:cNvSpPr>
          <p:nvPr>
            <p:ph type="title"/>
          </p:nvPr>
        </p:nvSpPr>
        <p:spPr>
          <a:xfrm>
            <a:off x="838200" y="1641752"/>
            <a:ext cx="4391024" cy="1323439"/>
          </a:xfrm>
        </p:spPr>
        <p:txBody>
          <a:bodyPr anchor="t">
            <a:normAutofit/>
          </a:bodyPr>
          <a:lstStyle/>
          <a:p>
            <a:r>
              <a:rPr lang="da-DK" sz="4000">
                <a:solidFill>
                  <a:schemeClr val="bg1"/>
                </a:solidFill>
                <a:ea typeface="+mj-lt"/>
                <a:cs typeface="+mj-lt"/>
              </a:rPr>
              <a:t>Filmens temaer</a:t>
            </a:r>
            <a:endParaRPr lang="da-DK" sz="4000">
              <a:solidFill>
                <a:schemeClr val="bg1"/>
              </a:solidFill>
            </a:endParaRPr>
          </a:p>
        </p:txBody>
      </p:sp>
      <p:sp>
        <p:nvSpPr>
          <p:cNvPr id="3" name="Pladsholder til indhold 2">
            <a:extLst>
              <a:ext uri="{FF2B5EF4-FFF2-40B4-BE49-F238E27FC236}">
                <a16:creationId xmlns:a16="http://schemas.microsoft.com/office/drawing/2014/main" id="{97430A81-E6CD-008E-BD7B-35CAF5B65C07}"/>
              </a:ext>
            </a:extLst>
          </p:cNvPr>
          <p:cNvSpPr>
            <a:spLocks noGrp="1"/>
          </p:cNvSpPr>
          <p:nvPr>
            <p:ph idx="1"/>
          </p:nvPr>
        </p:nvSpPr>
        <p:spPr>
          <a:xfrm>
            <a:off x="838200" y="2303120"/>
            <a:ext cx="4391024" cy="3246780"/>
          </a:xfrm>
        </p:spPr>
        <p:txBody>
          <a:bodyPr vert="horz" lIns="91440" tIns="45720" rIns="91440" bIns="45720" rtlCol="0" anchor="t">
            <a:normAutofit/>
          </a:bodyPr>
          <a:lstStyle/>
          <a:p>
            <a:r>
              <a:rPr lang="da-DK" sz="2400">
                <a:solidFill>
                  <a:schemeClr val="bg1">
                    <a:alpha val="80000"/>
                  </a:schemeClr>
                </a:solidFill>
                <a:ea typeface="+mn-lt"/>
                <a:cs typeface="+mn-lt"/>
              </a:rPr>
              <a:t>Hovedtemaet er venskab under pres og forsøget på at flygte fra en kriminel fortid, </a:t>
            </a:r>
            <a:endParaRPr lang="da-DK">
              <a:solidFill>
                <a:schemeClr val="bg1">
                  <a:alpha val="80000"/>
                </a:schemeClr>
              </a:solidFill>
              <a:ea typeface="+mn-lt"/>
              <a:cs typeface="+mn-lt"/>
            </a:endParaRPr>
          </a:p>
          <a:p>
            <a:r>
              <a:rPr lang="da-DK" sz="2400">
                <a:solidFill>
                  <a:schemeClr val="bg1">
                    <a:alpha val="80000"/>
                  </a:schemeClr>
                </a:solidFill>
                <a:ea typeface="+mn-lt"/>
                <a:cs typeface="+mn-lt"/>
              </a:rPr>
              <a:t>Sidetemaerne er skyld og ansvar, vold og magt, maskulinitet samt moralitet.</a:t>
            </a:r>
            <a:endParaRPr lang="da-DK" sz="2400">
              <a:solidFill>
                <a:schemeClr val="bg1">
                  <a:alpha val="80000"/>
                </a:schemeClr>
              </a:solidFill>
            </a:endParaRPr>
          </a:p>
          <a:p>
            <a:endParaRPr lang="da-DK" sz="2400">
              <a:solidFill>
                <a:schemeClr val="bg1">
                  <a:alpha val="80000"/>
                </a:schemeClr>
              </a:solidFill>
              <a:ea typeface="+mn-lt"/>
              <a:cs typeface="+mn-lt"/>
            </a:endParaRPr>
          </a:p>
        </p:txBody>
      </p:sp>
      <p:grpSp>
        <p:nvGrpSpPr>
          <p:cNvPr id="19" name="Group 10">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2" name="Group 11">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6" name="Freeform: Shape 15">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4" name="Freeform: Shape 13">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Billede 3" descr="Flickering Lights_hook_04_16x9">
            <a:extLst>
              <a:ext uri="{FF2B5EF4-FFF2-40B4-BE49-F238E27FC236}">
                <a16:creationId xmlns:a16="http://schemas.microsoft.com/office/drawing/2014/main" id="{A043CAD2-B4E7-C77A-7C72-2DE0FF523F57}"/>
              </a:ext>
            </a:extLst>
          </p:cNvPr>
          <p:cNvPicPr>
            <a:picLocks noChangeAspect="1"/>
          </p:cNvPicPr>
          <p:nvPr/>
        </p:nvPicPr>
        <p:blipFill>
          <a:blip r:embed="rId3"/>
          <a:stretch>
            <a:fillRect/>
          </a:stretch>
        </p:blipFill>
        <p:spPr>
          <a:xfrm>
            <a:off x="6541932" y="1653694"/>
            <a:ext cx="4369112" cy="2457625"/>
          </a:xfrm>
          <a:prstGeom prst="rect">
            <a:avLst/>
          </a:prstGeom>
        </p:spPr>
      </p:pic>
    </p:spTree>
    <p:extLst>
      <p:ext uri="{BB962C8B-B14F-4D97-AF65-F5344CB8AC3E}">
        <p14:creationId xmlns:p14="http://schemas.microsoft.com/office/powerpoint/2010/main" val="1090162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el 1">
            <a:extLst>
              <a:ext uri="{FF2B5EF4-FFF2-40B4-BE49-F238E27FC236}">
                <a16:creationId xmlns:a16="http://schemas.microsoft.com/office/drawing/2014/main" id="{E852B8FD-9B3F-4F35-5C8C-502D08B38A6E}"/>
              </a:ext>
            </a:extLst>
          </p:cNvPr>
          <p:cNvSpPr>
            <a:spLocks noGrp="1"/>
          </p:cNvSpPr>
          <p:nvPr>
            <p:ph type="title"/>
          </p:nvPr>
        </p:nvSpPr>
        <p:spPr>
          <a:xfrm>
            <a:off x="1295400" y="669925"/>
            <a:ext cx="4800600" cy="1325563"/>
          </a:xfrm>
        </p:spPr>
        <p:txBody>
          <a:bodyPr anchor="b">
            <a:normAutofit/>
          </a:bodyPr>
          <a:lstStyle/>
          <a:p>
            <a:r>
              <a:rPr lang="da-DK">
                <a:solidFill>
                  <a:schemeClr val="bg1"/>
                </a:solidFill>
                <a:ea typeface="+mj-lt"/>
                <a:cs typeface="+mj-lt"/>
              </a:rPr>
              <a:t>Analyse af filmens emner</a:t>
            </a:r>
            <a:endParaRPr lang="da-DK">
              <a:solidFill>
                <a:schemeClr val="bg1"/>
              </a:solidFill>
            </a:endParaRPr>
          </a:p>
        </p:txBody>
      </p:sp>
      <p:cxnSp>
        <p:nvCxnSpPr>
          <p:cNvPr id="12" name="Straight Connector 11">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B7F484B9-7450-436E-0730-EBECA9CD8042}"/>
              </a:ext>
            </a:extLst>
          </p:cNvPr>
          <p:cNvSpPr>
            <a:spLocks noGrp="1"/>
          </p:cNvSpPr>
          <p:nvPr>
            <p:ph idx="1"/>
          </p:nvPr>
        </p:nvSpPr>
        <p:spPr>
          <a:xfrm>
            <a:off x="1295400" y="2288833"/>
            <a:ext cx="4800600" cy="3711571"/>
          </a:xfrm>
        </p:spPr>
        <p:txBody>
          <a:bodyPr vert="horz" lIns="91440" tIns="45720" rIns="91440" bIns="45720" rtlCol="0">
            <a:normAutofit/>
          </a:bodyPr>
          <a:lstStyle/>
          <a:p>
            <a:pPr>
              <a:buNone/>
            </a:pPr>
            <a:r>
              <a:rPr lang="da-DK" sz="2000">
                <a:solidFill>
                  <a:schemeClr val="bg1"/>
                </a:solidFill>
                <a:ea typeface="+mn-lt"/>
                <a:cs typeface="+mn-lt"/>
              </a:rPr>
              <a:t>Filmen handler om kriminalitet og vold, som skaber problemer. Det er svært at komme ud af den onde cirkel, og problemerne bliver ikke helt løst. Personerne er selv med til at skabe problemerne, og det får konsekvenser senere.</a:t>
            </a:r>
          </a:p>
          <a:p>
            <a:pPr marL="0" indent="0">
              <a:buNone/>
            </a:pPr>
            <a:endParaRPr lang="da-DK" sz="2000">
              <a:solidFill>
                <a:schemeClr val="bg1"/>
              </a:solidFill>
            </a:endParaRPr>
          </a:p>
        </p:txBody>
      </p:sp>
      <p:pic>
        <p:nvPicPr>
          <p:cNvPr id="4" name="Billede 3" descr="Studenterkilden, Klampenborg">
            <a:extLst>
              <a:ext uri="{FF2B5EF4-FFF2-40B4-BE49-F238E27FC236}">
                <a16:creationId xmlns:a16="http://schemas.microsoft.com/office/drawing/2014/main" id="{14D63578-F197-67AC-928B-299DCF02A97B}"/>
              </a:ext>
            </a:extLst>
          </p:cNvPr>
          <p:cNvPicPr>
            <a:picLocks noChangeAspect="1"/>
          </p:cNvPicPr>
          <p:nvPr/>
        </p:nvPicPr>
        <p:blipFill>
          <a:blip r:embed="rId2"/>
          <a:stretch>
            <a:fillRect/>
          </a:stretch>
        </p:blipFill>
        <p:spPr>
          <a:xfrm>
            <a:off x="6645193" y="416439"/>
            <a:ext cx="3588640" cy="2691480"/>
          </a:xfrm>
          <a:prstGeom prst="rect">
            <a:avLst/>
          </a:prstGeom>
        </p:spPr>
      </p:pic>
      <p:sp>
        <p:nvSpPr>
          <p:cNvPr id="14" name="Rectangle 13">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descr="Blinkende lygter | Filmcentralen">
            <a:extLst>
              <a:ext uri="{FF2B5EF4-FFF2-40B4-BE49-F238E27FC236}">
                <a16:creationId xmlns:a16="http://schemas.microsoft.com/office/drawing/2014/main" id="{371F594C-B3C1-49E6-4E19-288DA33684CC}"/>
              </a:ext>
            </a:extLst>
          </p:cNvPr>
          <p:cNvPicPr>
            <a:picLocks noChangeAspect="1"/>
          </p:cNvPicPr>
          <p:nvPr/>
        </p:nvPicPr>
        <p:blipFill>
          <a:blip r:embed="rId3"/>
          <a:stretch>
            <a:fillRect/>
          </a:stretch>
        </p:blipFill>
        <p:spPr>
          <a:xfrm>
            <a:off x="8038661" y="4409291"/>
            <a:ext cx="3588640" cy="1426484"/>
          </a:xfrm>
          <a:prstGeom prst="rect">
            <a:avLst/>
          </a:prstGeom>
        </p:spPr>
      </p:pic>
      <p:sp>
        <p:nvSpPr>
          <p:cNvPr id="16" name="Rectangle 15">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1642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descr="Vi jager! - YouTube">
            <a:extLst>
              <a:ext uri="{FF2B5EF4-FFF2-40B4-BE49-F238E27FC236}">
                <a16:creationId xmlns:a16="http://schemas.microsoft.com/office/drawing/2014/main" id="{05C647CF-DB6A-383C-4EA5-FBEC00C83B28}"/>
              </a:ext>
            </a:extLst>
          </p:cNvPr>
          <p:cNvPicPr>
            <a:picLocks noChangeAspect="1"/>
          </p:cNvPicPr>
          <p:nvPr/>
        </p:nvPicPr>
        <p:blipFill>
          <a:blip r:embed="rId2"/>
          <a:srcRect r="20689"/>
          <a:stretch>
            <a:fillRect/>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E0EF9C9-41AA-20E1-44FF-25A95C9562E6}"/>
              </a:ext>
            </a:extLst>
          </p:cNvPr>
          <p:cNvSpPr>
            <a:spLocks noGrp="1"/>
          </p:cNvSpPr>
          <p:nvPr>
            <p:ph type="title"/>
          </p:nvPr>
        </p:nvSpPr>
        <p:spPr>
          <a:xfrm>
            <a:off x="838200" y="365125"/>
            <a:ext cx="3822189" cy="1899912"/>
          </a:xfrm>
        </p:spPr>
        <p:txBody>
          <a:bodyPr>
            <a:normAutofit/>
          </a:bodyPr>
          <a:lstStyle/>
          <a:p>
            <a:r>
              <a:rPr lang="da-DK" sz="3400">
                <a:ea typeface="+mj-lt"/>
                <a:cs typeface="+mj-lt"/>
              </a:rPr>
              <a:t>Lyd og menneskestemmer</a:t>
            </a:r>
            <a:endParaRPr lang="da-DK" sz="3400"/>
          </a:p>
        </p:txBody>
      </p:sp>
      <p:sp>
        <p:nvSpPr>
          <p:cNvPr id="3" name="Pladsholder til indhold 2">
            <a:extLst>
              <a:ext uri="{FF2B5EF4-FFF2-40B4-BE49-F238E27FC236}">
                <a16:creationId xmlns:a16="http://schemas.microsoft.com/office/drawing/2014/main" id="{3F7FC322-6304-88B5-32E5-F87C69EC3D51}"/>
              </a:ext>
            </a:extLst>
          </p:cNvPr>
          <p:cNvSpPr>
            <a:spLocks noGrp="1"/>
          </p:cNvSpPr>
          <p:nvPr>
            <p:ph idx="1"/>
          </p:nvPr>
        </p:nvSpPr>
        <p:spPr>
          <a:xfrm>
            <a:off x="838200" y="2434201"/>
            <a:ext cx="3822189" cy="3742762"/>
          </a:xfrm>
        </p:spPr>
        <p:txBody>
          <a:bodyPr vert="horz" lIns="91440" tIns="45720" rIns="91440" bIns="45720" rtlCol="0" anchor="t">
            <a:normAutofit/>
          </a:bodyPr>
          <a:lstStyle/>
          <a:p>
            <a:endParaRPr lang="da-DK" sz="2000" b="1"/>
          </a:p>
          <a:p>
            <a:r>
              <a:rPr lang="da-DK" sz="2000" dirty="0">
                <a:ea typeface="+mn-lt"/>
                <a:cs typeface="+mn-lt"/>
              </a:rPr>
              <a:t>Alfred taler lavmælt og usikkert, Karl højt og aggressivt.</a:t>
            </a:r>
          </a:p>
          <a:p>
            <a:r>
              <a:rPr lang="da-DK" sz="2000" dirty="0">
                <a:ea typeface="+mn-lt"/>
                <a:cs typeface="+mn-lt"/>
              </a:rPr>
              <a:t> Stilhed og musik skaber stemning og spænding.</a:t>
            </a:r>
            <a:endParaRPr lang="da-DK" sz="2000" dirty="0"/>
          </a:p>
          <a:p>
            <a:endParaRPr lang="da-DK" sz="2000"/>
          </a:p>
        </p:txBody>
      </p:sp>
    </p:spTree>
    <p:extLst>
      <p:ext uri="{BB962C8B-B14F-4D97-AF65-F5344CB8AC3E}">
        <p14:creationId xmlns:p14="http://schemas.microsoft.com/office/powerpoint/2010/main" val="372720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107AE76-E7A6-913D-59CB-79FF49E47814}"/>
              </a:ext>
            </a:extLst>
          </p:cNvPr>
          <p:cNvSpPr>
            <a:spLocks noGrp="1"/>
          </p:cNvSpPr>
          <p:nvPr>
            <p:ph type="title"/>
          </p:nvPr>
        </p:nvSpPr>
        <p:spPr>
          <a:xfrm>
            <a:off x="838200" y="1641752"/>
            <a:ext cx="4391024" cy="1323439"/>
          </a:xfrm>
        </p:spPr>
        <p:txBody>
          <a:bodyPr anchor="t">
            <a:normAutofit/>
          </a:bodyPr>
          <a:lstStyle/>
          <a:p>
            <a:r>
              <a:rPr lang="da-DK" sz="4000">
                <a:solidFill>
                  <a:schemeClr val="bg1"/>
                </a:solidFill>
                <a:ea typeface="+mj-lt"/>
                <a:cs typeface="+mj-lt"/>
              </a:rPr>
              <a:t>Subjektiv eller objektiv?</a:t>
            </a:r>
            <a:endParaRPr lang="da-DK" sz="4000">
              <a:solidFill>
                <a:schemeClr val="bg1"/>
              </a:solidFill>
            </a:endParaRPr>
          </a:p>
        </p:txBody>
      </p:sp>
      <p:sp>
        <p:nvSpPr>
          <p:cNvPr id="3" name="Pladsholder til indhold 2">
            <a:extLst>
              <a:ext uri="{FF2B5EF4-FFF2-40B4-BE49-F238E27FC236}">
                <a16:creationId xmlns:a16="http://schemas.microsoft.com/office/drawing/2014/main" id="{1B8498A8-0B02-FEE8-80C9-809607E64010}"/>
              </a:ext>
            </a:extLst>
          </p:cNvPr>
          <p:cNvSpPr>
            <a:spLocks noGrp="1"/>
          </p:cNvSpPr>
          <p:nvPr>
            <p:ph idx="1"/>
          </p:nvPr>
        </p:nvSpPr>
        <p:spPr>
          <a:xfrm>
            <a:off x="838200" y="3146400"/>
            <a:ext cx="4391024" cy="2454300"/>
          </a:xfrm>
        </p:spPr>
        <p:txBody>
          <a:bodyPr vert="horz" lIns="91440" tIns="45720" rIns="91440" bIns="45720" rtlCol="0" anchor="t">
            <a:normAutofit/>
          </a:bodyPr>
          <a:lstStyle/>
          <a:p>
            <a:r>
              <a:rPr lang="da-DK" sz="2400" dirty="0">
                <a:solidFill>
                  <a:schemeClr val="bg1">
                    <a:alpha val="80000"/>
                  </a:schemeClr>
                </a:solidFill>
                <a:ea typeface="+mn-lt"/>
                <a:cs typeface="+mn-lt"/>
              </a:rPr>
              <a:t>Filmen er subjektiv, vi oplever handlingen gennem hovedpersonernes følelser, oplevelser og flashbacks</a:t>
            </a:r>
            <a:endParaRPr lang="da-DK" sz="2400" dirty="0">
              <a:solidFill>
                <a:schemeClr val="bg1">
                  <a:alpha val="80000"/>
                </a:schemeClr>
              </a:solidFill>
            </a:endParaRPr>
          </a:p>
        </p:txBody>
      </p:sp>
      <p:grpSp>
        <p:nvGrpSpPr>
          <p:cNvPr id="11" name="Group 10">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2" name="Group 11">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6" name="Freeform: Shape 15">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4" name="Freeform: Shape 13">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Billede 3" descr="Blinkende Lygter - Torkilds Flashback (1080p FullHD) - YouTube">
            <a:extLst>
              <a:ext uri="{FF2B5EF4-FFF2-40B4-BE49-F238E27FC236}">
                <a16:creationId xmlns:a16="http://schemas.microsoft.com/office/drawing/2014/main" id="{679EC257-3BBF-DE2D-C42E-BA84BC08EA1F}"/>
              </a:ext>
            </a:extLst>
          </p:cNvPr>
          <p:cNvPicPr>
            <a:picLocks noChangeAspect="1"/>
          </p:cNvPicPr>
          <p:nvPr/>
        </p:nvPicPr>
        <p:blipFill>
          <a:blip r:embed="rId3"/>
          <a:stretch>
            <a:fillRect/>
          </a:stretch>
        </p:blipFill>
        <p:spPr>
          <a:xfrm>
            <a:off x="6541932" y="1653694"/>
            <a:ext cx="4369112" cy="2457625"/>
          </a:xfrm>
          <a:prstGeom prst="rect">
            <a:avLst/>
          </a:prstGeom>
        </p:spPr>
      </p:pic>
    </p:spTree>
    <p:extLst>
      <p:ext uri="{BB962C8B-B14F-4D97-AF65-F5344CB8AC3E}">
        <p14:creationId xmlns:p14="http://schemas.microsoft.com/office/powerpoint/2010/main" val="420613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841F320-31D6-8F3C-D457-198E8625AA19}"/>
              </a:ext>
            </a:extLst>
          </p:cNvPr>
          <p:cNvSpPr>
            <a:spLocks noGrp="1"/>
          </p:cNvSpPr>
          <p:nvPr>
            <p:ph type="title"/>
          </p:nvPr>
        </p:nvSpPr>
        <p:spPr>
          <a:xfrm>
            <a:off x="838200" y="1641752"/>
            <a:ext cx="4391024" cy="1323439"/>
          </a:xfrm>
        </p:spPr>
        <p:txBody>
          <a:bodyPr anchor="t">
            <a:normAutofit/>
          </a:bodyPr>
          <a:lstStyle/>
          <a:p>
            <a:r>
              <a:rPr lang="da-DK" sz="4000">
                <a:solidFill>
                  <a:schemeClr val="bg1"/>
                </a:solidFill>
                <a:ea typeface="+mj-lt"/>
                <a:cs typeface="+mj-lt"/>
              </a:rPr>
              <a:t>Afsender, budskab og målgruppe</a:t>
            </a:r>
            <a:endParaRPr lang="da-DK" sz="4000">
              <a:solidFill>
                <a:schemeClr val="bg1"/>
              </a:solidFill>
            </a:endParaRPr>
          </a:p>
        </p:txBody>
      </p:sp>
      <p:sp>
        <p:nvSpPr>
          <p:cNvPr id="3" name="Pladsholder til indhold 2">
            <a:extLst>
              <a:ext uri="{FF2B5EF4-FFF2-40B4-BE49-F238E27FC236}">
                <a16:creationId xmlns:a16="http://schemas.microsoft.com/office/drawing/2014/main" id="{817F0A1C-0D09-AB36-FFD4-B019A600E56A}"/>
              </a:ext>
            </a:extLst>
          </p:cNvPr>
          <p:cNvSpPr>
            <a:spLocks noGrp="1"/>
          </p:cNvSpPr>
          <p:nvPr>
            <p:ph idx="1"/>
          </p:nvPr>
        </p:nvSpPr>
        <p:spPr>
          <a:xfrm>
            <a:off x="838200" y="3146400"/>
            <a:ext cx="4391024" cy="2454300"/>
          </a:xfrm>
        </p:spPr>
        <p:txBody>
          <a:bodyPr vert="horz" lIns="91440" tIns="45720" rIns="91440" bIns="45720" rtlCol="0">
            <a:normAutofit/>
          </a:bodyPr>
          <a:lstStyle/>
          <a:p>
            <a:r>
              <a:rPr lang="da-DK" sz="2000">
                <a:solidFill>
                  <a:schemeClr val="bg1">
                    <a:alpha val="80000"/>
                  </a:schemeClr>
                </a:solidFill>
                <a:ea typeface="+mn-lt"/>
                <a:cs typeface="+mn-lt"/>
              </a:rPr>
              <a:t>Filmen er lavet af Anders Thomas Jensen. Den viser, at man ikke kan flygte fra sin fortid, men at venskab, loyalitet og ansvar kan give håb. Historien henvender sig til unge og voksne, som kan genkende konflikterne hos Alfred og Karl.</a:t>
            </a:r>
            <a:endParaRPr lang="da-DK" sz="2000">
              <a:solidFill>
                <a:schemeClr val="bg1">
                  <a:alpha val="80000"/>
                </a:schemeClr>
              </a:solidFill>
            </a:endParaRPr>
          </a:p>
        </p:txBody>
      </p:sp>
      <p:grpSp>
        <p:nvGrpSpPr>
          <p:cNvPr id="11" name="Group 10">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2" name="Group 11">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6" name="Freeform: Shape 15">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4" name="Freeform: Shape 13">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Billede 3" descr="AFLYST Blinkende lygter - påske-special | Danish Film Institute">
            <a:extLst>
              <a:ext uri="{FF2B5EF4-FFF2-40B4-BE49-F238E27FC236}">
                <a16:creationId xmlns:a16="http://schemas.microsoft.com/office/drawing/2014/main" id="{68CE80F4-CE1F-40AD-0859-DFE06EBB010E}"/>
              </a:ext>
            </a:extLst>
          </p:cNvPr>
          <p:cNvPicPr>
            <a:picLocks noChangeAspect="1"/>
          </p:cNvPicPr>
          <p:nvPr/>
        </p:nvPicPr>
        <p:blipFill>
          <a:blip r:embed="rId3"/>
          <a:stretch>
            <a:fillRect/>
          </a:stretch>
        </p:blipFill>
        <p:spPr>
          <a:xfrm>
            <a:off x="6541932" y="1653694"/>
            <a:ext cx="4369112" cy="2457625"/>
          </a:xfrm>
          <a:prstGeom prst="rect">
            <a:avLst/>
          </a:prstGeom>
        </p:spPr>
      </p:pic>
    </p:spTree>
    <p:extLst>
      <p:ext uri="{BB962C8B-B14F-4D97-AF65-F5344CB8AC3E}">
        <p14:creationId xmlns:p14="http://schemas.microsoft.com/office/powerpoint/2010/main" val="2703964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96754C3-7368-59BB-C2E5-98F7795FC819}"/>
              </a:ext>
            </a:extLst>
          </p:cNvPr>
          <p:cNvSpPr>
            <a:spLocks noGrp="1"/>
          </p:cNvSpPr>
          <p:nvPr>
            <p:ph type="title"/>
          </p:nvPr>
        </p:nvSpPr>
        <p:spPr>
          <a:xfrm>
            <a:off x="838200" y="1641752"/>
            <a:ext cx="4391024" cy="1323439"/>
          </a:xfrm>
        </p:spPr>
        <p:txBody>
          <a:bodyPr anchor="t">
            <a:normAutofit/>
          </a:bodyPr>
          <a:lstStyle/>
          <a:p>
            <a:r>
              <a:rPr lang="da-DK" sz="4000">
                <a:solidFill>
                  <a:schemeClr val="bg1"/>
                </a:solidFill>
                <a:ea typeface="+mj-lt"/>
                <a:cs typeface="+mj-lt"/>
              </a:rPr>
              <a:t>Hvad synes du om filmen?</a:t>
            </a:r>
            <a:endParaRPr lang="da-DK" sz="4000">
              <a:solidFill>
                <a:schemeClr val="bg1"/>
              </a:solidFill>
            </a:endParaRPr>
          </a:p>
        </p:txBody>
      </p:sp>
      <p:sp>
        <p:nvSpPr>
          <p:cNvPr id="3" name="Pladsholder til indhold 2">
            <a:extLst>
              <a:ext uri="{FF2B5EF4-FFF2-40B4-BE49-F238E27FC236}">
                <a16:creationId xmlns:a16="http://schemas.microsoft.com/office/drawing/2014/main" id="{92D59D2E-2F55-793B-76AB-F513A86CD0BD}"/>
              </a:ext>
            </a:extLst>
          </p:cNvPr>
          <p:cNvSpPr>
            <a:spLocks noGrp="1"/>
          </p:cNvSpPr>
          <p:nvPr>
            <p:ph idx="1"/>
          </p:nvPr>
        </p:nvSpPr>
        <p:spPr>
          <a:xfrm>
            <a:off x="838200" y="3146400"/>
            <a:ext cx="4391024" cy="2454300"/>
          </a:xfrm>
        </p:spPr>
        <p:txBody>
          <a:bodyPr vert="horz" lIns="91440" tIns="45720" rIns="91440" bIns="45720" rtlCol="0">
            <a:normAutofit/>
          </a:bodyPr>
          <a:lstStyle/>
          <a:p>
            <a:r>
              <a:rPr lang="da-DK" sz="2400">
                <a:solidFill>
                  <a:schemeClr val="bg1">
                    <a:alpha val="80000"/>
                  </a:schemeClr>
                </a:solidFill>
              </a:rPr>
              <a:t>Jeg synes, Blinkende Lygter er en underholdende og spændende film, som blander humor og alvor på en god måde. Alfred virker sårbar og realistisk, mens Karl er voldelig og dominerende,</a:t>
            </a:r>
          </a:p>
        </p:txBody>
      </p:sp>
      <p:pic>
        <p:nvPicPr>
          <p:cNvPr id="4" name="Billede 3" descr="Din Guide til Vin- og Øltemperaturer">
            <a:extLst>
              <a:ext uri="{FF2B5EF4-FFF2-40B4-BE49-F238E27FC236}">
                <a16:creationId xmlns:a16="http://schemas.microsoft.com/office/drawing/2014/main" id="{80A7B18E-DB64-6D5D-0FED-40D3786196F0}"/>
              </a:ext>
            </a:extLst>
          </p:cNvPr>
          <p:cNvPicPr>
            <a:picLocks noChangeAspect="1"/>
          </p:cNvPicPr>
          <p:nvPr/>
        </p:nvPicPr>
        <p:blipFill>
          <a:blip r:embed="rId2"/>
          <a:srcRect t="11404" r="-3" b="18901"/>
          <a:stretch>
            <a:fillRect/>
          </a:stretch>
        </p:blipFill>
        <p:spPr>
          <a:xfrm>
            <a:off x="5814060" y="2"/>
            <a:ext cx="6377940" cy="3333749"/>
          </a:xfrm>
          <a:custGeom>
            <a:avLst/>
            <a:gdLst/>
            <a:ahLst/>
            <a:cxnLst/>
            <a:rect l="l" t="t" r="r" b="b"/>
            <a:pathLst>
              <a:path w="6377940" h="3333749">
                <a:moveTo>
                  <a:pt x="0" y="0"/>
                </a:moveTo>
                <a:lnTo>
                  <a:pt x="6377940" y="0"/>
                </a:lnTo>
                <a:lnTo>
                  <a:pt x="6377940" y="3333749"/>
                </a:lnTo>
                <a:lnTo>
                  <a:pt x="174585" y="3333749"/>
                </a:lnTo>
                <a:lnTo>
                  <a:pt x="0" y="2202180"/>
                </a:lnTo>
                <a:close/>
              </a:path>
            </a:pathLst>
          </a:custGeom>
        </p:spPr>
      </p:pic>
      <p:pic>
        <p:nvPicPr>
          <p:cNvPr id="5" name="Billede 4" descr="Ole Thestrup: Min kræftsygdom har ændret mit fokus | Psykologi | DR">
            <a:extLst>
              <a:ext uri="{FF2B5EF4-FFF2-40B4-BE49-F238E27FC236}">
                <a16:creationId xmlns:a16="http://schemas.microsoft.com/office/drawing/2014/main" id="{5B8ED7F5-A242-C61E-7F66-889C0FBFA453}"/>
              </a:ext>
            </a:extLst>
          </p:cNvPr>
          <p:cNvPicPr>
            <a:picLocks noChangeAspect="1"/>
          </p:cNvPicPr>
          <p:nvPr/>
        </p:nvPicPr>
        <p:blipFill>
          <a:blip r:embed="rId3"/>
          <a:srcRect r="1" b="7076"/>
          <a:stretch>
            <a:fillRect/>
          </a:stretch>
        </p:blipFill>
        <p:spPr>
          <a:xfrm>
            <a:off x="5814060" y="3524252"/>
            <a:ext cx="6377940" cy="3333748"/>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grpSp>
        <p:nvGrpSpPr>
          <p:cNvPr id="24" name="Group 23">
            <a:extLst>
              <a:ext uri="{FF2B5EF4-FFF2-40B4-BE49-F238E27FC236}">
                <a16:creationId xmlns:a16="http://schemas.microsoft.com/office/drawing/2014/main" id="{364A290D-B7BC-40B4-AB97-0C801BCCE2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8" y="544"/>
            <a:ext cx="874716" cy="6857455"/>
            <a:chOff x="5632358" y="544"/>
            <a:chExt cx="874716" cy="6857455"/>
          </a:xfrm>
        </p:grpSpPr>
        <p:sp>
          <p:nvSpPr>
            <p:cNvPr id="25" name="Freeform: Shape 24">
              <a:extLst>
                <a:ext uri="{FF2B5EF4-FFF2-40B4-BE49-F238E27FC236}">
                  <a16:creationId xmlns:a16="http://schemas.microsoft.com/office/drawing/2014/main" id="{3C60D1EB-842B-4027-9728-E57314926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dir="108000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44E103E5-C039-4EA4-843B-AD566B5C96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734556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C7FCA0E-453A-5B9A-46B9-26055EC5A74A}"/>
              </a:ext>
            </a:extLst>
          </p:cNvPr>
          <p:cNvSpPr>
            <a:spLocks noGrp="1"/>
          </p:cNvSpPr>
          <p:nvPr>
            <p:ph type="title"/>
          </p:nvPr>
        </p:nvSpPr>
        <p:spPr>
          <a:xfrm>
            <a:off x="827088" y="1641752"/>
            <a:ext cx="3527425" cy="4366936"/>
          </a:xfrm>
        </p:spPr>
        <p:txBody>
          <a:bodyPr anchor="t">
            <a:normAutofit/>
          </a:bodyPr>
          <a:lstStyle/>
          <a:p>
            <a:r>
              <a:rPr lang="da-DK" sz="4000">
                <a:ea typeface="+mj-lt"/>
                <a:cs typeface="+mj-lt"/>
              </a:rPr>
              <a:t>Fortolkning og perspektivering</a:t>
            </a:r>
            <a:endParaRPr lang="da-DK" sz="4000"/>
          </a:p>
        </p:txBody>
      </p:sp>
      <p:sp>
        <p:nvSpPr>
          <p:cNvPr id="3" name="Pladsholder til indhold 2">
            <a:extLst>
              <a:ext uri="{FF2B5EF4-FFF2-40B4-BE49-F238E27FC236}">
                <a16:creationId xmlns:a16="http://schemas.microsoft.com/office/drawing/2014/main" id="{A0BA3B1A-C20E-8882-5959-D8C1FAF2F02E}"/>
              </a:ext>
            </a:extLst>
          </p:cNvPr>
          <p:cNvSpPr>
            <a:spLocks noGrp="1"/>
          </p:cNvSpPr>
          <p:nvPr>
            <p:ph idx="1"/>
          </p:nvPr>
        </p:nvSpPr>
        <p:spPr>
          <a:xfrm>
            <a:off x="5222081" y="1641752"/>
            <a:ext cx="5260975" cy="3960000"/>
          </a:xfrm>
        </p:spPr>
        <p:txBody>
          <a:bodyPr vert="horz" lIns="91440" tIns="45720" rIns="91440" bIns="45720" rtlCol="0">
            <a:normAutofit/>
          </a:bodyPr>
          <a:lstStyle/>
          <a:p>
            <a:r>
              <a:rPr lang="da-DK" sz="2400">
                <a:solidFill>
                  <a:schemeClr val="tx1">
                    <a:alpha val="80000"/>
                  </a:schemeClr>
                </a:solidFill>
                <a:ea typeface="+mn-lt"/>
                <a:cs typeface="+mn-lt"/>
              </a:rPr>
              <a:t>Filmen kan forstås som en historie om ansvar, valg og konsekvenser, hvor Alfred repræsenterer samvittighed og Karl vold og kontrol, og den får os til at tænke over, hvordan relationer og fortidens handlinger præger fremtiden.</a:t>
            </a:r>
          </a:p>
          <a:p>
            <a:endParaRPr lang="da-DK" sz="2400">
              <a:solidFill>
                <a:schemeClr val="tx1">
                  <a:alpha val="80000"/>
                </a:schemeClr>
              </a:solidFill>
            </a:endParaRPr>
          </a:p>
        </p:txBody>
      </p:sp>
      <p:grpSp>
        <p:nvGrpSpPr>
          <p:cNvPr id="10" name="Group 9">
            <a:extLst>
              <a:ext uri="{FF2B5EF4-FFF2-40B4-BE49-F238E27FC236}">
                <a16:creationId xmlns:a16="http://schemas.microsoft.com/office/drawing/2014/main" id="{4728F330-19FB-4D39-BD0F-53032ABFEB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79015" y="0"/>
            <a:ext cx="712985" cy="6858000"/>
            <a:chOff x="11479015" y="0"/>
            <a:chExt cx="712985" cy="6858000"/>
          </a:xfrm>
          <a:effectLst>
            <a:outerShdw blurRad="381000" dist="152400" dir="10800000" algn="ctr" rotWithShape="0">
              <a:schemeClr val="bg1">
                <a:alpha val="10000"/>
              </a:schemeClr>
            </a:outerShdw>
          </a:effectLst>
        </p:grpSpPr>
        <p:sp>
          <p:nvSpPr>
            <p:cNvPr id="11" name="Freeform: Shape 10">
              <a:extLst>
                <a:ext uri="{FF2B5EF4-FFF2-40B4-BE49-F238E27FC236}">
                  <a16:creationId xmlns:a16="http://schemas.microsoft.com/office/drawing/2014/main" id="{30220D63-6F38-42F9-8AAD-3B1363A4FA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79018" y="0"/>
              <a:ext cx="712982" cy="6858000"/>
            </a:xfrm>
            <a:custGeom>
              <a:avLst/>
              <a:gdLst>
                <a:gd name="connsiteX0" fmla="*/ 280560 w 712982"/>
                <a:gd name="connsiteY0" fmla="*/ 0 h 6858000"/>
                <a:gd name="connsiteX1" fmla="*/ 712982 w 712982"/>
                <a:gd name="connsiteY1" fmla="*/ 0 h 6858000"/>
                <a:gd name="connsiteX2" fmla="*/ 712982 w 712982"/>
                <a:gd name="connsiteY2" fmla="*/ 6858000 h 6858000"/>
                <a:gd name="connsiteX3" fmla="*/ 372527 w 712982"/>
                <a:gd name="connsiteY3" fmla="*/ 6858000 h 6858000"/>
                <a:gd name="connsiteX4" fmla="*/ 372901 w 712982"/>
                <a:gd name="connsiteY4" fmla="*/ 6835810 h 6858000"/>
                <a:gd name="connsiteX5" fmla="*/ 363017 w 712982"/>
                <a:gd name="connsiteY5" fmla="*/ 6518145 h 6858000"/>
                <a:gd name="connsiteX6" fmla="*/ 310498 w 712982"/>
                <a:gd name="connsiteY6" fmla="*/ 6393936 h 6858000"/>
                <a:gd name="connsiteX7" fmla="*/ 305420 w 712982"/>
                <a:gd name="connsiteY7" fmla="*/ 6355564 h 6858000"/>
                <a:gd name="connsiteX8" fmla="*/ 311030 w 712982"/>
                <a:gd name="connsiteY8" fmla="*/ 6267729 h 6858000"/>
                <a:gd name="connsiteX9" fmla="*/ 281440 w 712982"/>
                <a:gd name="connsiteY9" fmla="*/ 6090959 h 6858000"/>
                <a:gd name="connsiteX10" fmla="*/ 258928 w 712982"/>
                <a:gd name="connsiteY10" fmla="*/ 6026981 h 6858000"/>
                <a:gd name="connsiteX11" fmla="*/ 245105 w 712982"/>
                <a:gd name="connsiteY11" fmla="*/ 5991615 h 6858000"/>
                <a:gd name="connsiteX12" fmla="*/ 197441 w 712982"/>
                <a:gd name="connsiteY12" fmla="*/ 5807458 h 6858000"/>
                <a:gd name="connsiteX13" fmla="*/ 159115 w 712982"/>
                <a:gd name="connsiteY13" fmla="*/ 5727356 h 6858000"/>
                <a:gd name="connsiteX14" fmla="*/ 152306 w 712982"/>
                <a:gd name="connsiteY14" fmla="*/ 5705270 h 6858000"/>
                <a:gd name="connsiteX15" fmla="*/ 150939 w 712982"/>
                <a:gd name="connsiteY15" fmla="*/ 5580441 h 6858000"/>
                <a:gd name="connsiteX16" fmla="*/ 187956 w 712982"/>
                <a:gd name="connsiteY16" fmla="*/ 5482729 h 6858000"/>
                <a:gd name="connsiteX17" fmla="*/ 201902 w 712982"/>
                <a:gd name="connsiteY17" fmla="*/ 5463053 h 6858000"/>
                <a:gd name="connsiteX18" fmla="*/ 168174 w 712982"/>
                <a:gd name="connsiteY18" fmla="*/ 5205662 h 6858000"/>
                <a:gd name="connsiteX19" fmla="*/ 157186 w 712982"/>
                <a:gd name="connsiteY19" fmla="*/ 5166766 h 6858000"/>
                <a:gd name="connsiteX20" fmla="*/ 163999 w 712982"/>
                <a:gd name="connsiteY20" fmla="*/ 4972256 h 6858000"/>
                <a:gd name="connsiteX21" fmla="*/ 163388 w 712982"/>
                <a:gd name="connsiteY21" fmla="*/ 4915833 h 6858000"/>
                <a:gd name="connsiteX22" fmla="*/ 166361 w 712982"/>
                <a:gd name="connsiteY22" fmla="*/ 4712964 h 6858000"/>
                <a:gd name="connsiteX23" fmla="*/ 140122 w 712982"/>
                <a:gd name="connsiteY23" fmla="*/ 4687152 h 6858000"/>
                <a:gd name="connsiteX24" fmla="*/ 73058 w 712982"/>
                <a:gd name="connsiteY24" fmla="*/ 4611951 h 6858000"/>
                <a:gd name="connsiteX25" fmla="*/ 3979 w 712982"/>
                <a:gd name="connsiteY25" fmla="*/ 4456771 h 6858000"/>
                <a:gd name="connsiteX26" fmla="*/ 2091 w 712982"/>
                <a:gd name="connsiteY26" fmla="*/ 4412781 h 6858000"/>
                <a:gd name="connsiteX27" fmla="*/ 75905 w 712982"/>
                <a:gd name="connsiteY27" fmla="*/ 4292897 h 6858000"/>
                <a:gd name="connsiteX28" fmla="*/ 104434 w 712982"/>
                <a:gd name="connsiteY28" fmla="*/ 4235333 h 6858000"/>
                <a:gd name="connsiteX29" fmla="*/ 151065 w 712982"/>
                <a:gd name="connsiteY29" fmla="*/ 4075686 h 6858000"/>
                <a:gd name="connsiteX30" fmla="*/ 161243 w 712982"/>
                <a:gd name="connsiteY30" fmla="*/ 4061695 h 6858000"/>
                <a:gd name="connsiteX31" fmla="*/ 286285 w 712982"/>
                <a:gd name="connsiteY31" fmla="*/ 3933862 h 6858000"/>
                <a:gd name="connsiteX32" fmla="*/ 306926 w 712982"/>
                <a:gd name="connsiteY32" fmla="*/ 3905847 h 6858000"/>
                <a:gd name="connsiteX33" fmla="*/ 340015 w 712982"/>
                <a:gd name="connsiteY33" fmla="*/ 3871199 h 6858000"/>
                <a:gd name="connsiteX34" fmla="*/ 400111 w 712982"/>
                <a:gd name="connsiteY34" fmla="*/ 3767743 h 6858000"/>
                <a:gd name="connsiteX35" fmla="*/ 409694 w 712982"/>
                <a:gd name="connsiteY35" fmla="*/ 3646690 h 6858000"/>
                <a:gd name="connsiteX36" fmla="*/ 428447 w 712982"/>
                <a:gd name="connsiteY36" fmla="*/ 3499752 h 6858000"/>
                <a:gd name="connsiteX37" fmla="*/ 445033 w 712982"/>
                <a:gd name="connsiteY37" fmla="*/ 3437349 h 6858000"/>
                <a:gd name="connsiteX38" fmla="*/ 471431 w 712982"/>
                <a:gd name="connsiteY38" fmla="*/ 3272018 h 6858000"/>
                <a:gd name="connsiteX39" fmla="*/ 495919 w 712982"/>
                <a:gd name="connsiteY39" fmla="*/ 3153432 h 6858000"/>
                <a:gd name="connsiteX40" fmla="*/ 499541 w 712982"/>
                <a:gd name="connsiteY40" fmla="*/ 2985907 h 6858000"/>
                <a:gd name="connsiteX41" fmla="*/ 491640 w 712982"/>
                <a:gd name="connsiteY41" fmla="*/ 2905697 h 6858000"/>
                <a:gd name="connsiteX42" fmla="*/ 586592 w 712982"/>
                <a:gd name="connsiteY42" fmla="*/ 2746325 h 6858000"/>
                <a:gd name="connsiteX43" fmla="*/ 647211 w 712982"/>
                <a:gd name="connsiteY43" fmla="*/ 2620857 h 6858000"/>
                <a:gd name="connsiteX44" fmla="*/ 598120 w 712982"/>
                <a:gd name="connsiteY44" fmla="*/ 2501248 h 6858000"/>
                <a:gd name="connsiteX45" fmla="*/ 560897 w 712982"/>
                <a:gd name="connsiteY45" fmla="*/ 2471368 h 6858000"/>
                <a:gd name="connsiteX46" fmla="*/ 506928 w 712982"/>
                <a:gd name="connsiteY46" fmla="*/ 2272389 h 6858000"/>
                <a:gd name="connsiteX47" fmla="*/ 474122 w 712982"/>
                <a:gd name="connsiteY47" fmla="*/ 1983284 h 6858000"/>
                <a:gd name="connsiteX48" fmla="*/ 349180 w 712982"/>
                <a:gd name="connsiteY48" fmla="*/ 1510207 h 6858000"/>
                <a:gd name="connsiteX49" fmla="*/ 306451 w 712982"/>
                <a:gd name="connsiteY49" fmla="*/ 1430003 h 6858000"/>
                <a:gd name="connsiteX50" fmla="*/ 287747 w 712982"/>
                <a:gd name="connsiteY50" fmla="*/ 1336633 h 6858000"/>
                <a:gd name="connsiteX51" fmla="*/ 304326 w 712982"/>
                <a:gd name="connsiteY51" fmla="*/ 1298229 h 6858000"/>
                <a:gd name="connsiteX52" fmla="*/ 317671 w 712982"/>
                <a:gd name="connsiteY52" fmla="*/ 1136667 h 6858000"/>
                <a:gd name="connsiteX53" fmla="*/ 314959 w 712982"/>
                <a:gd name="connsiteY53" fmla="*/ 1106522 h 6858000"/>
                <a:gd name="connsiteX54" fmla="*/ 290675 w 712982"/>
                <a:gd name="connsiteY54" fmla="*/ 1004980 h 6858000"/>
                <a:gd name="connsiteX55" fmla="*/ 272712 w 712982"/>
                <a:gd name="connsiteY55" fmla="*/ 910357 h 6858000"/>
                <a:gd name="connsiteX56" fmla="*/ 270963 w 712982"/>
                <a:gd name="connsiteY56" fmla="*/ 667028 h 6858000"/>
                <a:gd name="connsiteX57" fmla="*/ 244986 w 712982"/>
                <a:gd name="connsiteY57" fmla="*/ 483131 h 6858000"/>
                <a:gd name="connsiteX58" fmla="*/ 241465 w 712982"/>
                <a:gd name="connsiteY58" fmla="*/ 397465 h 6858000"/>
                <a:gd name="connsiteX59" fmla="*/ 244890 w 712982"/>
                <a:gd name="connsiteY59" fmla="*/ 348507 h 6858000"/>
                <a:gd name="connsiteX60" fmla="*/ 293439 w 712982"/>
                <a:gd name="connsiteY60" fmla="*/ 233141 h 6858000"/>
                <a:gd name="connsiteX61" fmla="*/ 300513 w 712982"/>
                <a:gd name="connsiteY61" fmla="*/ 1720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12982" h="6858000">
                  <a:moveTo>
                    <a:pt x="280560" y="0"/>
                  </a:moveTo>
                  <a:lnTo>
                    <a:pt x="712982" y="0"/>
                  </a:lnTo>
                  <a:lnTo>
                    <a:pt x="712982" y="6858000"/>
                  </a:lnTo>
                  <a:lnTo>
                    <a:pt x="372527" y="6858000"/>
                  </a:lnTo>
                  <a:lnTo>
                    <a:pt x="372901" y="6835810"/>
                  </a:lnTo>
                  <a:cubicBezTo>
                    <a:pt x="343741" y="6729822"/>
                    <a:pt x="373381" y="6623551"/>
                    <a:pt x="363017" y="6518145"/>
                  </a:cubicBezTo>
                  <a:cubicBezTo>
                    <a:pt x="358372" y="6470360"/>
                    <a:pt x="362468" y="6422202"/>
                    <a:pt x="310498" y="6393936"/>
                  </a:cubicBezTo>
                  <a:cubicBezTo>
                    <a:pt x="303659" y="6390296"/>
                    <a:pt x="304819" y="6368800"/>
                    <a:pt x="305420" y="6355564"/>
                  </a:cubicBezTo>
                  <a:cubicBezTo>
                    <a:pt x="306594" y="6326166"/>
                    <a:pt x="314451" y="6296329"/>
                    <a:pt x="311030" y="6267729"/>
                  </a:cubicBezTo>
                  <a:cubicBezTo>
                    <a:pt x="304253" y="6208466"/>
                    <a:pt x="293104" y="6149393"/>
                    <a:pt x="281440" y="6090959"/>
                  </a:cubicBezTo>
                  <a:cubicBezTo>
                    <a:pt x="276978" y="6068911"/>
                    <a:pt x="266829" y="6048361"/>
                    <a:pt x="258928" y="6026981"/>
                  </a:cubicBezTo>
                  <a:cubicBezTo>
                    <a:pt x="254416" y="6015184"/>
                    <a:pt x="244605" y="6003083"/>
                    <a:pt x="245105" y="5991615"/>
                  </a:cubicBezTo>
                  <a:cubicBezTo>
                    <a:pt x="248075" y="5925141"/>
                    <a:pt x="216651" y="5867990"/>
                    <a:pt x="197441" y="5807458"/>
                  </a:cubicBezTo>
                  <a:cubicBezTo>
                    <a:pt x="188523" y="5779456"/>
                    <a:pt x="171697" y="5754078"/>
                    <a:pt x="159115" y="5727356"/>
                  </a:cubicBezTo>
                  <a:cubicBezTo>
                    <a:pt x="155717" y="5720411"/>
                    <a:pt x="152517" y="5712566"/>
                    <a:pt x="152306" y="5705270"/>
                  </a:cubicBezTo>
                  <a:cubicBezTo>
                    <a:pt x="151252" y="5663532"/>
                    <a:pt x="151674" y="5621922"/>
                    <a:pt x="150939" y="5580441"/>
                  </a:cubicBezTo>
                  <a:cubicBezTo>
                    <a:pt x="150326" y="5542748"/>
                    <a:pt x="147369" y="5505023"/>
                    <a:pt x="187956" y="5482729"/>
                  </a:cubicBezTo>
                  <a:cubicBezTo>
                    <a:pt x="194324" y="5479395"/>
                    <a:pt x="198291" y="5470181"/>
                    <a:pt x="201902" y="5463053"/>
                  </a:cubicBezTo>
                  <a:cubicBezTo>
                    <a:pt x="257480" y="5353065"/>
                    <a:pt x="249730" y="5298303"/>
                    <a:pt x="168174" y="5205662"/>
                  </a:cubicBezTo>
                  <a:cubicBezTo>
                    <a:pt x="159805" y="5196040"/>
                    <a:pt x="152161" y="5174340"/>
                    <a:pt x="157186" y="5166766"/>
                  </a:cubicBezTo>
                  <a:cubicBezTo>
                    <a:pt x="198743" y="5102508"/>
                    <a:pt x="186477" y="5038579"/>
                    <a:pt x="163999" y="4972256"/>
                  </a:cubicBezTo>
                  <a:cubicBezTo>
                    <a:pt x="158020" y="4955056"/>
                    <a:pt x="155299" y="4930181"/>
                    <a:pt x="163388" y="4915833"/>
                  </a:cubicBezTo>
                  <a:cubicBezTo>
                    <a:pt x="200708" y="4847649"/>
                    <a:pt x="186907" y="4780374"/>
                    <a:pt x="166361" y="4712964"/>
                  </a:cubicBezTo>
                  <a:cubicBezTo>
                    <a:pt x="163165" y="4702485"/>
                    <a:pt x="150748" y="4690669"/>
                    <a:pt x="140122" y="4687152"/>
                  </a:cubicBezTo>
                  <a:cubicBezTo>
                    <a:pt x="102452" y="4674589"/>
                    <a:pt x="86917" y="4644970"/>
                    <a:pt x="73058" y="4611951"/>
                  </a:cubicBezTo>
                  <a:cubicBezTo>
                    <a:pt x="50686" y="4559957"/>
                    <a:pt x="25516" y="4509149"/>
                    <a:pt x="3979" y="4456771"/>
                  </a:cubicBezTo>
                  <a:cubicBezTo>
                    <a:pt x="-1236" y="4443877"/>
                    <a:pt x="-726" y="4427139"/>
                    <a:pt x="2091" y="4412781"/>
                  </a:cubicBezTo>
                  <a:cubicBezTo>
                    <a:pt x="11653" y="4363733"/>
                    <a:pt x="45382" y="4329603"/>
                    <a:pt x="75905" y="4292897"/>
                  </a:cubicBezTo>
                  <a:cubicBezTo>
                    <a:pt x="89361" y="4276787"/>
                    <a:pt x="97880" y="4255660"/>
                    <a:pt x="104434" y="4235333"/>
                  </a:cubicBezTo>
                  <a:cubicBezTo>
                    <a:pt x="121200" y="4182569"/>
                    <a:pt x="135523" y="4128901"/>
                    <a:pt x="151065" y="4075686"/>
                  </a:cubicBezTo>
                  <a:cubicBezTo>
                    <a:pt x="152552" y="4070549"/>
                    <a:pt x="157315" y="4065932"/>
                    <a:pt x="161243" y="4061695"/>
                  </a:cubicBezTo>
                  <a:cubicBezTo>
                    <a:pt x="202828" y="4019095"/>
                    <a:pt x="244731" y="3976753"/>
                    <a:pt x="286285" y="3933862"/>
                  </a:cubicBezTo>
                  <a:cubicBezTo>
                    <a:pt x="294168" y="3925683"/>
                    <a:pt x="299393" y="3914571"/>
                    <a:pt x="306926" y="3905847"/>
                  </a:cubicBezTo>
                  <a:cubicBezTo>
                    <a:pt x="317292" y="3893589"/>
                    <a:pt x="326766" y="3878502"/>
                    <a:pt x="340015" y="3871199"/>
                  </a:cubicBezTo>
                  <a:cubicBezTo>
                    <a:pt x="381725" y="3848490"/>
                    <a:pt x="396760" y="3812013"/>
                    <a:pt x="400111" y="3767743"/>
                  </a:cubicBezTo>
                  <a:cubicBezTo>
                    <a:pt x="403294" y="3727294"/>
                    <a:pt x="405323" y="3686973"/>
                    <a:pt x="409694" y="3646690"/>
                  </a:cubicBezTo>
                  <a:cubicBezTo>
                    <a:pt x="414852" y="3597538"/>
                    <a:pt x="420910" y="3548579"/>
                    <a:pt x="428447" y="3499752"/>
                  </a:cubicBezTo>
                  <a:cubicBezTo>
                    <a:pt x="431696" y="3478619"/>
                    <a:pt x="435683" y="3456228"/>
                    <a:pt x="445033" y="3437349"/>
                  </a:cubicBezTo>
                  <a:cubicBezTo>
                    <a:pt x="470858" y="3384475"/>
                    <a:pt x="486179" y="3329236"/>
                    <a:pt x="471431" y="3272018"/>
                  </a:cubicBezTo>
                  <a:cubicBezTo>
                    <a:pt x="459682" y="3226180"/>
                    <a:pt x="472474" y="3185267"/>
                    <a:pt x="495919" y="3153432"/>
                  </a:cubicBezTo>
                  <a:cubicBezTo>
                    <a:pt x="538461" y="3095505"/>
                    <a:pt x="521296" y="3040311"/>
                    <a:pt x="499541" y="2985907"/>
                  </a:cubicBezTo>
                  <a:cubicBezTo>
                    <a:pt x="488276" y="2957871"/>
                    <a:pt x="486838" y="2934028"/>
                    <a:pt x="491640" y="2905697"/>
                  </a:cubicBezTo>
                  <a:cubicBezTo>
                    <a:pt x="502898" y="2840071"/>
                    <a:pt x="547705" y="2792141"/>
                    <a:pt x="586592" y="2746325"/>
                  </a:cubicBezTo>
                  <a:cubicBezTo>
                    <a:pt x="619786" y="2707275"/>
                    <a:pt x="636305" y="2665661"/>
                    <a:pt x="647211" y="2620857"/>
                  </a:cubicBezTo>
                  <a:cubicBezTo>
                    <a:pt x="661216" y="2564298"/>
                    <a:pt x="648982" y="2522027"/>
                    <a:pt x="598120" y="2501248"/>
                  </a:cubicBezTo>
                  <a:cubicBezTo>
                    <a:pt x="583733" y="2495506"/>
                    <a:pt x="566431" y="2484521"/>
                    <a:pt x="560897" y="2471368"/>
                  </a:cubicBezTo>
                  <a:cubicBezTo>
                    <a:pt x="533469" y="2407931"/>
                    <a:pt x="496686" y="2344634"/>
                    <a:pt x="506928" y="2272389"/>
                  </a:cubicBezTo>
                  <a:cubicBezTo>
                    <a:pt x="520879" y="2172517"/>
                    <a:pt x="509052" y="2077807"/>
                    <a:pt x="474122" y="1983284"/>
                  </a:cubicBezTo>
                  <a:cubicBezTo>
                    <a:pt x="417537" y="1829959"/>
                    <a:pt x="358639" y="1676886"/>
                    <a:pt x="349180" y="1510207"/>
                  </a:cubicBezTo>
                  <a:cubicBezTo>
                    <a:pt x="347619" y="1482573"/>
                    <a:pt x="326399" y="1451821"/>
                    <a:pt x="306451" y="1430003"/>
                  </a:cubicBezTo>
                  <a:cubicBezTo>
                    <a:pt x="268511" y="1388202"/>
                    <a:pt x="266127" y="1390512"/>
                    <a:pt x="287747" y="1336633"/>
                  </a:cubicBezTo>
                  <a:cubicBezTo>
                    <a:pt x="293070" y="1323756"/>
                    <a:pt x="295470" y="1308272"/>
                    <a:pt x="304326" y="1298229"/>
                  </a:cubicBezTo>
                  <a:cubicBezTo>
                    <a:pt x="349361" y="1247057"/>
                    <a:pt x="331041" y="1191986"/>
                    <a:pt x="317671" y="1136667"/>
                  </a:cubicBezTo>
                  <a:cubicBezTo>
                    <a:pt x="315148" y="1126990"/>
                    <a:pt x="311827" y="1115354"/>
                    <a:pt x="314959" y="1106522"/>
                  </a:cubicBezTo>
                  <a:cubicBezTo>
                    <a:pt x="329032" y="1066641"/>
                    <a:pt x="319157" y="1035231"/>
                    <a:pt x="290675" y="1004980"/>
                  </a:cubicBezTo>
                  <a:cubicBezTo>
                    <a:pt x="266138" y="978690"/>
                    <a:pt x="249805" y="947108"/>
                    <a:pt x="272712" y="910357"/>
                  </a:cubicBezTo>
                  <a:cubicBezTo>
                    <a:pt x="323486" y="828702"/>
                    <a:pt x="317578" y="747981"/>
                    <a:pt x="270963" y="667028"/>
                  </a:cubicBezTo>
                  <a:cubicBezTo>
                    <a:pt x="237707" y="609204"/>
                    <a:pt x="225082" y="549995"/>
                    <a:pt x="244986" y="483131"/>
                  </a:cubicBezTo>
                  <a:cubicBezTo>
                    <a:pt x="252708" y="457408"/>
                    <a:pt x="242285" y="426353"/>
                    <a:pt x="241465" y="397465"/>
                  </a:cubicBezTo>
                  <a:cubicBezTo>
                    <a:pt x="240850" y="381142"/>
                    <a:pt x="239176" y="363176"/>
                    <a:pt x="244890" y="348507"/>
                  </a:cubicBezTo>
                  <a:cubicBezTo>
                    <a:pt x="259350" y="309454"/>
                    <a:pt x="279299" y="272445"/>
                    <a:pt x="293439" y="233141"/>
                  </a:cubicBezTo>
                  <a:cubicBezTo>
                    <a:pt x="300152" y="214256"/>
                    <a:pt x="302437" y="192349"/>
                    <a:pt x="300513" y="172069"/>
                  </a:cubicBezTo>
                  <a:close/>
                </a:path>
              </a:pathLst>
            </a:cu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97B054CB-4DA3-4EDD-B196-A5DDD1E4E6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79015" y="0"/>
              <a:ext cx="712985" cy="6858000"/>
            </a:xfrm>
            <a:custGeom>
              <a:avLst/>
              <a:gdLst>
                <a:gd name="connsiteX0" fmla="*/ 280560 w 712985"/>
                <a:gd name="connsiteY0" fmla="*/ 0 h 6858000"/>
                <a:gd name="connsiteX1" fmla="*/ 712985 w 712985"/>
                <a:gd name="connsiteY1" fmla="*/ 0 h 6858000"/>
                <a:gd name="connsiteX2" fmla="*/ 712985 w 712985"/>
                <a:gd name="connsiteY2" fmla="*/ 6858000 h 6858000"/>
                <a:gd name="connsiteX3" fmla="*/ 372527 w 712985"/>
                <a:gd name="connsiteY3" fmla="*/ 6858000 h 6858000"/>
                <a:gd name="connsiteX4" fmla="*/ 372901 w 712985"/>
                <a:gd name="connsiteY4" fmla="*/ 6835810 h 6858000"/>
                <a:gd name="connsiteX5" fmla="*/ 363017 w 712985"/>
                <a:gd name="connsiteY5" fmla="*/ 6518145 h 6858000"/>
                <a:gd name="connsiteX6" fmla="*/ 310498 w 712985"/>
                <a:gd name="connsiteY6" fmla="*/ 6393936 h 6858000"/>
                <a:gd name="connsiteX7" fmla="*/ 305420 w 712985"/>
                <a:gd name="connsiteY7" fmla="*/ 6355564 h 6858000"/>
                <a:gd name="connsiteX8" fmla="*/ 311030 w 712985"/>
                <a:gd name="connsiteY8" fmla="*/ 6267729 h 6858000"/>
                <a:gd name="connsiteX9" fmla="*/ 281440 w 712985"/>
                <a:gd name="connsiteY9" fmla="*/ 6090959 h 6858000"/>
                <a:gd name="connsiteX10" fmla="*/ 258928 w 712985"/>
                <a:gd name="connsiteY10" fmla="*/ 6026981 h 6858000"/>
                <a:gd name="connsiteX11" fmla="*/ 245105 w 712985"/>
                <a:gd name="connsiteY11" fmla="*/ 5991615 h 6858000"/>
                <a:gd name="connsiteX12" fmla="*/ 197441 w 712985"/>
                <a:gd name="connsiteY12" fmla="*/ 5807458 h 6858000"/>
                <a:gd name="connsiteX13" fmla="*/ 159115 w 712985"/>
                <a:gd name="connsiteY13" fmla="*/ 5727356 h 6858000"/>
                <a:gd name="connsiteX14" fmla="*/ 152306 w 712985"/>
                <a:gd name="connsiteY14" fmla="*/ 5705270 h 6858000"/>
                <a:gd name="connsiteX15" fmla="*/ 150939 w 712985"/>
                <a:gd name="connsiteY15" fmla="*/ 5580441 h 6858000"/>
                <a:gd name="connsiteX16" fmla="*/ 187956 w 712985"/>
                <a:gd name="connsiteY16" fmla="*/ 5482729 h 6858000"/>
                <a:gd name="connsiteX17" fmla="*/ 201902 w 712985"/>
                <a:gd name="connsiteY17" fmla="*/ 5463053 h 6858000"/>
                <a:gd name="connsiteX18" fmla="*/ 168174 w 712985"/>
                <a:gd name="connsiteY18" fmla="*/ 5205662 h 6858000"/>
                <a:gd name="connsiteX19" fmla="*/ 157186 w 712985"/>
                <a:gd name="connsiteY19" fmla="*/ 5166766 h 6858000"/>
                <a:gd name="connsiteX20" fmla="*/ 163999 w 712985"/>
                <a:gd name="connsiteY20" fmla="*/ 4972256 h 6858000"/>
                <a:gd name="connsiteX21" fmla="*/ 163388 w 712985"/>
                <a:gd name="connsiteY21" fmla="*/ 4915833 h 6858000"/>
                <a:gd name="connsiteX22" fmla="*/ 166361 w 712985"/>
                <a:gd name="connsiteY22" fmla="*/ 4712964 h 6858000"/>
                <a:gd name="connsiteX23" fmla="*/ 140122 w 712985"/>
                <a:gd name="connsiteY23" fmla="*/ 4687152 h 6858000"/>
                <a:gd name="connsiteX24" fmla="*/ 73058 w 712985"/>
                <a:gd name="connsiteY24" fmla="*/ 4611951 h 6858000"/>
                <a:gd name="connsiteX25" fmla="*/ 3979 w 712985"/>
                <a:gd name="connsiteY25" fmla="*/ 4456771 h 6858000"/>
                <a:gd name="connsiteX26" fmla="*/ 2091 w 712985"/>
                <a:gd name="connsiteY26" fmla="*/ 4412781 h 6858000"/>
                <a:gd name="connsiteX27" fmla="*/ 75905 w 712985"/>
                <a:gd name="connsiteY27" fmla="*/ 4292897 h 6858000"/>
                <a:gd name="connsiteX28" fmla="*/ 104434 w 712985"/>
                <a:gd name="connsiteY28" fmla="*/ 4235333 h 6858000"/>
                <a:gd name="connsiteX29" fmla="*/ 151065 w 712985"/>
                <a:gd name="connsiteY29" fmla="*/ 4075686 h 6858000"/>
                <a:gd name="connsiteX30" fmla="*/ 161243 w 712985"/>
                <a:gd name="connsiteY30" fmla="*/ 4061695 h 6858000"/>
                <a:gd name="connsiteX31" fmla="*/ 286285 w 712985"/>
                <a:gd name="connsiteY31" fmla="*/ 3933862 h 6858000"/>
                <a:gd name="connsiteX32" fmla="*/ 306926 w 712985"/>
                <a:gd name="connsiteY32" fmla="*/ 3905847 h 6858000"/>
                <a:gd name="connsiteX33" fmla="*/ 340015 w 712985"/>
                <a:gd name="connsiteY33" fmla="*/ 3871199 h 6858000"/>
                <a:gd name="connsiteX34" fmla="*/ 400111 w 712985"/>
                <a:gd name="connsiteY34" fmla="*/ 3767743 h 6858000"/>
                <a:gd name="connsiteX35" fmla="*/ 409694 w 712985"/>
                <a:gd name="connsiteY35" fmla="*/ 3646690 h 6858000"/>
                <a:gd name="connsiteX36" fmla="*/ 428447 w 712985"/>
                <a:gd name="connsiteY36" fmla="*/ 3499752 h 6858000"/>
                <a:gd name="connsiteX37" fmla="*/ 445033 w 712985"/>
                <a:gd name="connsiteY37" fmla="*/ 3437349 h 6858000"/>
                <a:gd name="connsiteX38" fmla="*/ 471431 w 712985"/>
                <a:gd name="connsiteY38" fmla="*/ 3272018 h 6858000"/>
                <a:gd name="connsiteX39" fmla="*/ 495919 w 712985"/>
                <a:gd name="connsiteY39" fmla="*/ 3153432 h 6858000"/>
                <a:gd name="connsiteX40" fmla="*/ 499541 w 712985"/>
                <a:gd name="connsiteY40" fmla="*/ 2985907 h 6858000"/>
                <a:gd name="connsiteX41" fmla="*/ 491640 w 712985"/>
                <a:gd name="connsiteY41" fmla="*/ 2905697 h 6858000"/>
                <a:gd name="connsiteX42" fmla="*/ 586592 w 712985"/>
                <a:gd name="connsiteY42" fmla="*/ 2746325 h 6858000"/>
                <a:gd name="connsiteX43" fmla="*/ 647211 w 712985"/>
                <a:gd name="connsiteY43" fmla="*/ 2620857 h 6858000"/>
                <a:gd name="connsiteX44" fmla="*/ 598120 w 712985"/>
                <a:gd name="connsiteY44" fmla="*/ 2501248 h 6858000"/>
                <a:gd name="connsiteX45" fmla="*/ 560897 w 712985"/>
                <a:gd name="connsiteY45" fmla="*/ 2471368 h 6858000"/>
                <a:gd name="connsiteX46" fmla="*/ 506928 w 712985"/>
                <a:gd name="connsiteY46" fmla="*/ 2272389 h 6858000"/>
                <a:gd name="connsiteX47" fmla="*/ 474122 w 712985"/>
                <a:gd name="connsiteY47" fmla="*/ 1983284 h 6858000"/>
                <a:gd name="connsiteX48" fmla="*/ 349180 w 712985"/>
                <a:gd name="connsiteY48" fmla="*/ 1510207 h 6858000"/>
                <a:gd name="connsiteX49" fmla="*/ 306451 w 712985"/>
                <a:gd name="connsiteY49" fmla="*/ 1430003 h 6858000"/>
                <a:gd name="connsiteX50" fmla="*/ 287747 w 712985"/>
                <a:gd name="connsiteY50" fmla="*/ 1336633 h 6858000"/>
                <a:gd name="connsiteX51" fmla="*/ 304326 w 712985"/>
                <a:gd name="connsiteY51" fmla="*/ 1298229 h 6858000"/>
                <a:gd name="connsiteX52" fmla="*/ 317671 w 712985"/>
                <a:gd name="connsiteY52" fmla="*/ 1136667 h 6858000"/>
                <a:gd name="connsiteX53" fmla="*/ 314959 w 712985"/>
                <a:gd name="connsiteY53" fmla="*/ 1106522 h 6858000"/>
                <a:gd name="connsiteX54" fmla="*/ 290675 w 712985"/>
                <a:gd name="connsiteY54" fmla="*/ 1004980 h 6858000"/>
                <a:gd name="connsiteX55" fmla="*/ 272712 w 712985"/>
                <a:gd name="connsiteY55" fmla="*/ 910357 h 6858000"/>
                <a:gd name="connsiteX56" fmla="*/ 270963 w 712985"/>
                <a:gd name="connsiteY56" fmla="*/ 667028 h 6858000"/>
                <a:gd name="connsiteX57" fmla="*/ 244986 w 712985"/>
                <a:gd name="connsiteY57" fmla="*/ 483131 h 6858000"/>
                <a:gd name="connsiteX58" fmla="*/ 241465 w 712985"/>
                <a:gd name="connsiteY58" fmla="*/ 397465 h 6858000"/>
                <a:gd name="connsiteX59" fmla="*/ 244890 w 712985"/>
                <a:gd name="connsiteY59" fmla="*/ 348507 h 6858000"/>
                <a:gd name="connsiteX60" fmla="*/ 293439 w 712985"/>
                <a:gd name="connsiteY60" fmla="*/ 233141 h 6858000"/>
                <a:gd name="connsiteX61" fmla="*/ 300513 w 712985"/>
                <a:gd name="connsiteY61" fmla="*/ 1720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12985" h="6858000">
                  <a:moveTo>
                    <a:pt x="280560" y="0"/>
                  </a:moveTo>
                  <a:lnTo>
                    <a:pt x="712985" y="0"/>
                  </a:lnTo>
                  <a:lnTo>
                    <a:pt x="712985" y="6858000"/>
                  </a:lnTo>
                  <a:lnTo>
                    <a:pt x="372527" y="6858000"/>
                  </a:lnTo>
                  <a:lnTo>
                    <a:pt x="372901" y="6835810"/>
                  </a:lnTo>
                  <a:cubicBezTo>
                    <a:pt x="343741" y="6729822"/>
                    <a:pt x="373381" y="6623551"/>
                    <a:pt x="363017" y="6518145"/>
                  </a:cubicBezTo>
                  <a:cubicBezTo>
                    <a:pt x="358372" y="6470360"/>
                    <a:pt x="362468" y="6422202"/>
                    <a:pt x="310498" y="6393936"/>
                  </a:cubicBezTo>
                  <a:cubicBezTo>
                    <a:pt x="303659" y="6390296"/>
                    <a:pt x="304819" y="6368800"/>
                    <a:pt x="305420" y="6355564"/>
                  </a:cubicBezTo>
                  <a:cubicBezTo>
                    <a:pt x="306594" y="6326166"/>
                    <a:pt x="314451" y="6296329"/>
                    <a:pt x="311030" y="6267729"/>
                  </a:cubicBezTo>
                  <a:cubicBezTo>
                    <a:pt x="304253" y="6208466"/>
                    <a:pt x="293104" y="6149393"/>
                    <a:pt x="281440" y="6090959"/>
                  </a:cubicBezTo>
                  <a:cubicBezTo>
                    <a:pt x="276978" y="6068911"/>
                    <a:pt x="266829" y="6048361"/>
                    <a:pt x="258928" y="6026981"/>
                  </a:cubicBezTo>
                  <a:cubicBezTo>
                    <a:pt x="254416" y="6015184"/>
                    <a:pt x="244605" y="6003083"/>
                    <a:pt x="245105" y="5991615"/>
                  </a:cubicBezTo>
                  <a:cubicBezTo>
                    <a:pt x="248075" y="5925141"/>
                    <a:pt x="216651" y="5867990"/>
                    <a:pt x="197441" y="5807458"/>
                  </a:cubicBezTo>
                  <a:cubicBezTo>
                    <a:pt x="188523" y="5779456"/>
                    <a:pt x="171697" y="5754078"/>
                    <a:pt x="159115" y="5727356"/>
                  </a:cubicBezTo>
                  <a:cubicBezTo>
                    <a:pt x="155717" y="5720411"/>
                    <a:pt x="152517" y="5712566"/>
                    <a:pt x="152306" y="5705270"/>
                  </a:cubicBezTo>
                  <a:cubicBezTo>
                    <a:pt x="151252" y="5663532"/>
                    <a:pt x="151674" y="5621922"/>
                    <a:pt x="150939" y="5580441"/>
                  </a:cubicBezTo>
                  <a:cubicBezTo>
                    <a:pt x="150326" y="5542748"/>
                    <a:pt x="147369" y="5505023"/>
                    <a:pt x="187956" y="5482729"/>
                  </a:cubicBezTo>
                  <a:cubicBezTo>
                    <a:pt x="194324" y="5479395"/>
                    <a:pt x="198291" y="5470181"/>
                    <a:pt x="201902" y="5463053"/>
                  </a:cubicBezTo>
                  <a:cubicBezTo>
                    <a:pt x="257480" y="5353065"/>
                    <a:pt x="249730" y="5298303"/>
                    <a:pt x="168174" y="5205662"/>
                  </a:cubicBezTo>
                  <a:cubicBezTo>
                    <a:pt x="159805" y="5196040"/>
                    <a:pt x="152161" y="5174340"/>
                    <a:pt x="157186" y="5166766"/>
                  </a:cubicBezTo>
                  <a:cubicBezTo>
                    <a:pt x="198743" y="5102508"/>
                    <a:pt x="186477" y="5038579"/>
                    <a:pt x="163999" y="4972256"/>
                  </a:cubicBezTo>
                  <a:cubicBezTo>
                    <a:pt x="158020" y="4955056"/>
                    <a:pt x="155299" y="4930181"/>
                    <a:pt x="163388" y="4915833"/>
                  </a:cubicBezTo>
                  <a:cubicBezTo>
                    <a:pt x="200708" y="4847649"/>
                    <a:pt x="186907" y="4780374"/>
                    <a:pt x="166361" y="4712964"/>
                  </a:cubicBezTo>
                  <a:cubicBezTo>
                    <a:pt x="163165" y="4702485"/>
                    <a:pt x="150748" y="4690669"/>
                    <a:pt x="140122" y="4687152"/>
                  </a:cubicBezTo>
                  <a:cubicBezTo>
                    <a:pt x="102452" y="4674589"/>
                    <a:pt x="86917" y="4644970"/>
                    <a:pt x="73058" y="4611951"/>
                  </a:cubicBezTo>
                  <a:cubicBezTo>
                    <a:pt x="50686" y="4559957"/>
                    <a:pt x="25516" y="4509149"/>
                    <a:pt x="3979" y="4456771"/>
                  </a:cubicBezTo>
                  <a:cubicBezTo>
                    <a:pt x="-1236" y="4443877"/>
                    <a:pt x="-726" y="4427139"/>
                    <a:pt x="2091" y="4412781"/>
                  </a:cubicBezTo>
                  <a:cubicBezTo>
                    <a:pt x="11653" y="4363733"/>
                    <a:pt x="45382" y="4329603"/>
                    <a:pt x="75905" y="4292897"/>
                  </a:cubicBezTo>
                  <a:cubicBezTo>
                    <a:pt x="89361" y="4276787"/>
                    <a:pt x="97880" y="4255660"/>
                    <a:pt x="104434" y="4235333"/>
                  </a:cubicBezTo>
                  <a:cubicBezTo>
                    <a:pt x="121200" y="4182569"/>
                    <a:pt x="135523" y="4128901"/>
                    <a:pt x="151065" y="4075686"/>
                  </a:cubicBezTo>
                  <a:cubicBezTo>
                    <a:pt x="152552" y="4070549"/>
                    <a:pt x="157315" y="4065932"/>
                    <a:pt x="161243" y="4061695"/>
                  </a:cubicBezTo>
                  <a:cubicBezTo>
                    <a:pt x="202828" y="4019095"/>
                    <a:pt x="244731" y="3976753"/>
                    <a:pt x="286285" y="3933862"/>
                  </a:cubicBezTo>
                  <a:cubicBezTo>
                    <a:pt x="294168" y="3925683"/>
                    <a:pt x="299393" y="3914571"/>
                    <a:pt x="306926" y="3905847"/>
                  </a:cubicBezTo>
                  <a:cubicBezTo>
                    <a:pt x="317292" y="3893589"/>
                    <a:pt x="326766" y="3878502"/>
                    <a:pt x="340015" y="3871199"/>
                  </a:cubicBezTo>
                  <a:cubicBezTo>
                    <a:pt x="381725" y="3848490"/>
                    <a:pt x="396760" y="3812013"/>
                    <a:pt x="400111" y="3767743"/>
                  </a:cubicBezTo>
                  <a:cubicBezTo>
                    <a:pt x="403294" y="3727294"/>
                    <a:pt x="405323" y="3686973"/>
                    <a:pt x="409694" y="3646690"/>
                  </a:cubicBezTo>
                  <a:cubicBezTo>
                    <a:pt x="414852" y="3597538"/>
                    <a:pt x="420910" y="3548579"/>
                    <a:pt x="428447" y="3499752"/>
                  </a:cubicBezTo>
                  <a:cubicBezTo>
                    <a:pt x="431696" y="3478619"/>
                    <a:pt x="435683" y="3456228"/>
                    <a:pt x="445033" y="3437349"/>
                  </a:cubicBezTo>
                  <a:cubicBezTo>
                    <a:pt x="470858" y="3384475"/>
                    <a:pt x="486179" y="3329236"/>
                    <a:pt x="471431" y="3272018"/>
                  </a:cubicBezTo>
                  <a:cubicBezTo>
                    <a:pt x="459682" y="3226180"/>
                    <a:pt x="472474" y="3185267"/>
                    <a:pt x="495919" y="3153432"/>
                  </a:cubicBezTo>
                  <a:cubicBezTo>
                    <a:pt x="538461" y="3095505"/>
                    <a:pt x="521296" y="3040311"/>
                    <a:pt x="499541" y="2985907"/>
                  </a:cubicBezTo>
                  <a:cubicBezTo>
                    <a:pt x="488276" y="2957871"/>
                    <a:pt x="486838" y="2934028"/>
                    <a:pt x="491640" y="2905697"/>
                  </a:cubicBezTo>
                  <a:cubicBezTo>
                    <a:pt x="502898" y="2840071"/>
                    <a:pt x="547705" y="2792141"/>
                    <a:pt x="586592" y="2746325"/>
                  </a:cubicBezTo>
                  <a:cubicBezTo>
                    <a:pt x="619786" y="2707275"/>
                    <a:pt x="636305" y="2665661"/>
                    <a:pt x="647211" y="2620857"/>
                  </a:cubicBezTo>
                  <a:cubicBezTo>
                    <a:pt x="661216" y="2564298"/>
                    <a:pt x="648982" y="2522027"/>
                    <a:pt x="598120" y="2501248"/>
                  </a:cubicBezTo>
                  <a:cubicBezTo>
                    <a:pt x="583733" y="2495506"/>
                    <a:pt x="566431" y="2484521"/>
                    <a:pt x="560897" y="2471368"/>
                  </a:cubicBezTo>
                  <a:cubicBezTo>
                    <a:pt x="533469" y="2407931"/>
                    <a:pt x="496686" y="2344634"/>
                    <a:pt x="506928" y="2272389"/>
                  </a:cubicBezTo>
                  <a:cubicBezTo>
                    <a:pt x="520879" y="2172517"/>
                    <a:pt x="509052" y="2077807"/>
                    <a:pt x="474122" y="1983284"/>
                  </a:cubicBezTo>
                  <a:cubicBezTo>
                    <a:pt x="417537" y="1829959"/>
                    <a:pt x="358639" y="1676886"/>
                    <a:pt x="349180" y="1510207"/>
                  </a:cubicBezTo>
                  <a:cubicBezTo>
                    <a:pt x="347619" y="1482573"/>
                    <a:pt x="326399" y="1451821"/>
                    <a:pt x="306451" y="1430003"/>
                  </a:cubicBezTo>
                  <a:cubicBezTo>
                    <a:pt x="268511" y="1388202"/>
                    <a:pt x="266127" y="1390512"/>
                    <a:pt x="287747" y="1336633"/>
                  </a:cubicBezTo>
                  <a:cubicBezTo>
                    <a:pt x="293070" y="1323756"/>
                    <a:pt x="295470" y="1308272"/>
                    <a:pt x="304326" y="1298229"/>
                  </a:cubicBezTo>
                  <a:cubicBezTo>
                    <a:pt x="349361" y="1247057"/>
                    <a:pt x="331041" y="1191986"/>
                    <a:pt x="317671" y="1136667"/>
                  </a:cubicBezTo>
                  <a:cubicBezTo>
                    <a:pt x="315148" y="1126990"/>
                    <a:pt x="311827" y="1115354"/>
                    <a:pt x="314959" y="1106522"/>
                  </a:cubicBezTo>
                  <a:cubicBezTo>
                    <a:pt x="329032" y="1066641"/>
                    <a:pt x="319157" y="1035231"/>
                    <a:pt x="290675" y="1004980"/>
                  </a:cubicBezTo>
                  <a:cubicBezTo>
                    <a:pt x="266138" y="978690"/>
                    <a:pt x="249805" y="947108"/>
                    <a:pt x="272712" y="910357"/>
                  </a:cubicBezTo>
                  <a:cubicBezTo>
                    <a:pt x="323486" y="828702"/>
                    <a:pt x="317578" y="747981"/>
                    <a:pt x="270963" y="667028"/>
                  </a:cubicBezTo>
                  <a:cubicBezTo>
                    <a:pt x="237707" y="609204"/>
                    <a:pt x="225082" y="549995"/>
                    <a:pt x="244986" y="483131"/>
                  </a:cubicBezTo>
                  <a:cubicBezTo>
                    <a:pt x="252708" y="457408"/>
                    <a:pt x="242285" y="426353"/>
                    <a:pt x="241465" y="397465"/>
                  </a:cubicBezTo>
                  <a:cubicBezTo>
                    <a:pt x="240850" y="381142"/>
                    <a:pt x="239176" y="363176"/>
                    <a:pt x="244890" y="348507"/>
                  </a:cubicBezTo>
                  <a:cubicBezTo>
                    <a:pt x="259350" y="309454"/>
                    <a:pt x="279299" y="272445"/>
                    <a:pt x="293439" y="233141"/>
                  </a:cubicBezTo>
                  <a:cubicBezTo>
                    <a:pt x="300152" y="214256"/>
                    <a:pt x="302437" y="192349"/>
                    <a:pt x="300513" y="172069"/>
                  </a:cubicBez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660347364"/>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6C9725C-CF9B-1B3F-F55D-3687DC4E29F3}"/>
              </a:ext>
            </a:extLst>
          </p:cNvPr>
          <p:cNvSpPr>
            <a:spLocks noGrp="1"/>
          </p:cNvSpPr>
          <p:nvPr>
            <p:ph type="title"/>
          </p:nvPr>
        </p:nvSpPr>
        <p:spPr>
          <a:xfrm>
            <a:off x="838200" y="1641752"/>
            <a:ext cx="4391024" cy="1323439"/>
          </a:xfrm>
        </p:spPr>
        <p:txBody>
          <a:bodyPr anchor="t">
            <a:normAutofit/>
          </a:bodyPr>
          <a:lstStyle/>
          <a:p>
            <a:r>
              <a:rPr lang="da-DK" sz="4000">
                <a:solidFill>
                  <a:schemeClr val="bg1"/>
                </a:solidFill>
                <a:ea typeface="+mj-lt"/>
                <a:cs typeface="+mj-lt"/>
              </a:rPr>
              <a:t>Kort filmanmeldelse</a:t>
            </a:r>
            <a:endParaRPr lang="da-DK" sz="4000">
              <a:solidFill>
                <a:schemeClr val="bg1"/>
              </a:solidFill>
            </a:endParaRPr>
          </a:p>
        </p:txBody>
      </p:sp>
      <p:sp>
        <p:nvSpPr>
          <p:cNvPr id="3" name="Pladsholder til indhold 2">
            <a:extLst>
              <a:ext uri="{FF2B5EF4-FFF2-40B4-BE49-F238E27FC236}">
                <a16:creationId xmlns:a16="http://schemas.microsoft.com/office/drawing/2014/main" id="{74D90EE5-0599-2175-FA9B-3F7DF0FA9B91}"/>
              </a:ext>
            </a:extLst>
          </p:cNvPr>
          <p:cNvSpPr>
            <a:spLocks noGrp="1"/>
          </p:cNvSpPr>
          <p:nvPr>
            <p:ph idx="1"/>
          </p:nvPr>
        </p:nvSpPr>
        <p:spPr>
          <a:xfrm>
            <a:off x="838200" y="3146400"/>
            <a:ext cx="4391024" cy="2454300"/>
          </a:xfrm>
        </p:spPr>
        <p:txBody>
          <a:bodyPr vert="horz" lIns="91440" tIns="45720" rIns="91440" bIns="45720" rtlCol="0" anchor="t">
            <a:normAutofit/>
          </a:bodyPr>
          <a:lstStyle/>
          <a:p>
            <a:r>
              <a:rPr lang="da-DK" sz="2400" dirty="0">
                <a:solidFill>
                  <a:schemeClr val="bg1">
                    <a:alpha val="80000"/>
                  </a:schemeClr>
                </a:solidFill>
                <a:ea typeface="+mn-lt"/>
                <a:cs typeface="+mn-lt"/>
              </a:rPr>
              <a:t>Blinkende Lygter er en dansk sort komedie med stærke karakterer og realistiske konflikter. Alfred og Karl viser konsekvenserne af fortidens valg, men venskab og humor gør filmen meget spændende.</a:t>
            </a:r>
            <a:endParaRPr lang="da-DK" sz="2400" dirty="0">
              <a:solidFill>
                <a:schemeClr val="bg1">
                  <a:alpha val="80000"/>
                </a:schemeClr>
              </a:solidFill>
            </a:endParaRPr>
          </a:p>
        </p:txBody>
      </p:sp>
      <p:grpSp>
        <p:nvGrpSpPr>
          <p:cNvPr id="11" name="Group 10">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2" name="Group 11">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6" name="Freeform: Shape 15">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Group 12">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4" name="Freeform: Shape 13">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Billede 3" descr="Top 10: De sjoveste citater fra Blinkende Lygter -Citatplakat.dk – Poster &amp;  Frame Art Group">
            <a:extLst>
              <a:ext uri="{FF2B5EF4-FFF2-40B4-BE49-F238E27FC236}">
                <a16:creationId xmlns:a16="http://schemas.microsoft.com/office/drawing/2014/main" id="{A304C2B1-C355-8BA2-ACB2-841D25EF91B2}"/>
              </a:ext>
            </a:extLst>
          </p:cNvPr>
          <p:cNvPicPr>
            <a:picLocks noChangeAspect="1"/>
          </p:cNvPicPr>
          <p:nvPr/>
        </p:nvPicPr>
        <p:blipFill>
          <a:blip r:embed="rId3"/>
          <a:stretch>
            <a:fillRect/>
          </a:stretch>
        </p:blipFill>
        <p:spPr>
          <a:xfrm>
            <a:off x="6541932" y="1566084"/>
            <a:ext cx="4369112" cy="2632845"/>
          </a:xfrm>
          <a:prstGeom prst="rect">
            <a:avLst/>
          </a:prstGeom>
        </p:spPr>
      </p:pic>
    </p:spTree>
    <p:extLst>
      <p:ext uri="{BB962C8B-B14F-4D97-AF65-F5344CB8AC3E}">
        <p14:creationId xmlns:p14="http://schemas.microsoft.com/office/powerpoint/2010/main" val="1014944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ladsholder til indhold 6" descr="Prime Video: Blinkende lygter">
            <a:extLst>
              <a:ext uri="{FF2B5EF4-FFF2-40B4-BE49-F238E27FC236}">
                <a16:creationId xmlns:a16="http://schemas.microsoft.com/office/drawing/2014/main" id="{4CBC447E-0D16-D1FC-582E-67A742BAA531}"/>
              </a:ext>
            </a:extLst>
          </p:cNvPr>
          <p:cNvPicPr>
            <a:picLocks noGrp="1" noChangeAspect="1"/>
          </p:cNvPicPr>
          <p:nvPr>
            <p:ph idx="1"/>
          </p:nvPr>
        </p:nvPicPr>
        <p:blipFill>
          <a:blip r:embed="rId2"/>
          <a:srcRect/>
          <a:stretch>
            <a:fill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08911D8-8B3B-BFF2-7999-A7BB799B1447}"/>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4000" err="1">
                <a:solidFill>
                  <a:schemeClr val="tx1">
                    <a:lumMod val="85000"/>
                    <a:lumOff val="15000"/>
                  </a:schemeClr>
                </a:solidFill>
              </a:rPr>
              <a:t>Takk</a:t>
            </a:r>
            <a:r>
              <a:rPr lang="en-US" sz="4000" dirty="0">
                <a:solidFill>
                  <a:schemeClr val="tx1">
                    <a:lumMod val="85000"/>
                    <a:lumOff val="15000"/>
                  </a:schemeClr>
                </a:solidFill>
              </a:rPr>
              <a:t> </a:t>
            </a:r>
            <a:r>
              <a:rPr lang="en-US" sz="4000" err="1">
                <a:solidFill>
                  <a:schemeClr val="tx1">
                    <a:lumMod val="85000"/>
                    <a:lumOff val="15000"/>
                  </a:schemeClr>
                </a:solidFill>
              </a:rPr>
              <a:t>fyri</a:t>
            </a:r>
            <a:r>
              <a:rPr lang="en-US" sz="4000" dirty="0">
                <a:solidFill>
                  <a:schemeClr val="tx1">
                    <a:lumMod val="85000"/>
                    <a:lumOff val="15000"/>
                  </a:schemeClr>
                </a:solidFill>
              </a:rPr>
              <a:t> </a:t>
            </a:r>
            <a:r>
              <a:rPr lang="en-US" sz="4000" err="1">
                <a:solidFill>
                  <a:schemeClr val="tx1">
                    <a:lumMod val="85000"/>
                    <a:lumOff val="15000"/>
                  </a:schemeClr>
                </a:solidFill>
              </a:rPr>
              <a:t>okkum</a:t>
            </a:r>
            <a:endParaRPr lang="en-US" sz="4000">
              <a:solidFill>
                <a:schemeClr val="tx1">
                  <a:lumMod val="85000"/>
                  <a:lumOff val="15000"/>
                </a:schemeClr>
              </a:solidFill>
            </a:endParaRPr>
          </a:p>
        </p:txBody>
      </p:sp>
      <p:cxnSp>
        <p:nvCxnSpPr>
          <p:cNvPr id="14" name="Straight Connector 1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71925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1004</Words>
  <Application>Microsoft Office PowerPoint</Application>
  <PresentationFormat>Widescreen</PresentationFormat>
  <Paragraphs>102</Paragraphs>
  <Slides>26</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26</vt:i4>
      </vt:variant>
    </vt:vector>
  </HeadingPairs>
  <TitlesOfParts>
    <vt:vector size="32" baseType="lpstr">
      <vt:lpstr>Aptos</vt:lpstr>
      <vt:lpstr>Aptos Display</vt:lpstr>
      <vt:lpstr>Arial</vt:lpstr>
      <vt:lpstr>Calibri</vt:lpstr>
      <vt:lpstr>Times New Roman</vt:lpstr>
      <vt:lpstr>office theme</vt:lpstr>
      <vt:lpstr>Blinkende lygter</vt:lpstr>
      <vt:lpstr>Blinkende lygter</vt:lpstr>
      <vt:lpstr>Hvor, hvornår?</vt:lpstr>
      <vt:lpstr>Kort referat</vt:lpstr>
      <vt:lpstr>Kort referat</vt:lpstr>
      <vt:lpstr>Spænding/opbygget</vt:lpstr>
      <vt:lpstr>9.) Fotograferings beskrivelse</vt:lpstr>
      <vt:lpstr>Fotograferings beskrivelse</vt:lpstr>
      <vt:lpstr>10.) Hvor Foregår                  filmen sig?</vt:lpstr>
      <vt:lpstr>11.) Hvornår foregår filmen sig?</vt:lpstr>
      <vt:lpstr>12.) Personbeskrivelse (Alfred)</vt:lpstr>
      <vt:lpstr>Personsbeskrivelse (Karl)</vt:lpstr>
      <vt:lpstr>13.) Følg personer (Alfred)</vt:lpstr>
      <vt:lpstr>Følg personer (Karl)</vt:lpstr>
      <vt:lpstr>14.) Sproget.</vt:lpstr>
      <vt:lpstr>15.) positiv/negativ træk</vt:lpstr>
      <vt:lpstr>Hvilke ting VISES KUN og forklares ikke</vt:lpstr>
      <vt:lpstr>Filmens temaer</vt:lpstr>
      <vt:lpstr>Analyse af filmens emner</vt:lpstr>
      <vt:lpstr>Lyd og menneskestemmer</vt:lpstr>
      <vt:lpstr>Subjektiv eller objektiv?</vt:lpstr>
      <vt:lpstr>Afsender, budskab og målgruppe</vt:lpstr>
      <vt:lpstr>Hvad synes du om filmen?</vt:lpstr>
      <vt:lpstr>Fortolkning og perspektivering</vt:lpstr>
      <vt:lpstr>Kort filmanmeldelse</vt:lpstr>
      <vt:lpstr>Takk fyri okkum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Linda Toftegaard</dc:creator>
  <cp:lastModifiedBy>Linda Toftegaard</cp:lastModifiedBy>
  <cp:revision>15</cp:revision>
  <dcterms:created xsi:type="dcterms:W3CDTF">2026-01-19T13:53:11Z</dcterms:created>
  <dcterms:modified xsi:type="dcterms:W3CDTF">2026-01-26T11:12:33Z</dcterms:modified>
</cp:coreProperties>
</file>