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3" r:id="rId9"/>
    <p:sldId id="265" r:id="rId10"/>
    <p:sldId id="266" r:id="rId11"/>
    <p:sldId id="269" r:id="rId12"/>
    <p:sldId id="268" r:id="rId13"/>
    <p:sldId id="262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83" r:id="rId22"/>
    <p:sldId id="282" r:id="rId23"/>
    <p:sldId id="284" r:id="rId24"/>
    <p:sldId id="285" r:id="rId25"/>
    <p:sldId id="286" r:id="rId26"/>
    <p:sldId id="287" r:id="rId27"/>
    <p:sldId id="293" r:id="rId28"/>
    <p:sldId id="288" r:id="rId29"/>
    <p:sldId id="292" r:id="rId30"/>
    <p:sldId id="294" r:id="rId31"/>
    <p:sldId id="296" r:id="rId32"/>
    <p:sldId id="278" r:id="rId33"/>
    <p:sldId id="291" r:id="rId34"/>
    <p:sldId id="290" r:id="rId35"/>
    <p:sldId id="295" r:id="rId36"/>
    <p:sldId id="289" r:id="rId37"/>
    <p:sldId id="297" r:id="rId38"/>
    <p:sldId id="279" r:id="rId39"/>
    <p:sldId id="28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35E936-92D7-664E-17F1-D96059F58332}" v="944" dt="2022-10-10T09:55:37.634"/>
    <p1510:client id="{05FFB140-BACE-F94A-FFCB-FD70F6698043}" v="1813" dt="2022-09-25T08:56:02.659"/>
    <p1510:client id="{22658AFB-1C40-CFA0-4DAB-668B765ABC77}" v="1506" dt="2022-10-01T09:10:53.475"/>
    <p1510:client id="{26EFEF51-DC13-40E4-AA95-121D969B14B2}" v="68" dt="2022-09-18T09:32:50.027"/>
    <p1510:client id="{61625736-5F1A-4DD3-B4BB-6FD3B15A1DB4}" v="99" dt="2022-10-30T09:12:46.090"/>
    <p1510:client id="{637985E2-E487-899F-0F1E-852069656EC8}" v="8" dt="2022-10-12T07:50:37.193"/>
    <p1510:client id="{9B1AA449-47B9-47D7-9CD2-EC3B289258B8}" v="237" dt="2022-10-23T07:36:02.767"/>
    <p1510:client id="{9BB30D17-4C6C-4A9F-8F8E-AF158D1270DC}" v="67" dt="2022-10-12T07:44:11.909"/>
    <p1510:client id="{AD7EB8BF-A3B6-87BC-DB1E-CC67584E23AD}" v="35" dt="2022-11-06T10:54:52.934"/>
    <p1510:client id="{CFA9B558-259B-9DC7-D6EB-6418E5E10B6B}" v="101" dt="2023-09-14T11:45:27.916"/>
    <p1510:client id="{F3CF8AB4-D32F-6ECA-BD52-47B36390B40C}" v="1052" dt="2022-10-10T11:11:00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7404E-125B-403C-8FA9-F84C682DAEB1}" type="datetimeFigureOut">
              <a:t>9/15/2023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2C526-0B09-4DD6-B514-E2237487F960}" type="slidenum"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730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www.dr.dk/drtv/se/apokalypse_-stalin_160040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2C526-0B09-4DD6-B514-E2237487F960}" type="slidenum"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308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r>
              <a:rPr lang="en-US" dirty="0">
                <a:cs typeface="Calibri"/>
              </a:rPr>
              <a:t>1. </a:t>
            </a:r>
            <a:r>
              <a:rPr lang="en-US" dirty="0" err="1"/>
              <a:t>Mentá</a:t>
            </a:r>
            <a:r>
              <a:rPr lang="en-US" dirty="0"/>
              <a:t> </a:t>
            </a:r>
            <a:r>
              <a:rPr lang="en-US" dirty="0" err="1"/>
              <a:t>gjørdi</a:t>
            </a:r>
            <a:r>
              <a:rPr lang="en-US" dirty="0"/>
              <a:t> </a:t>
            </a:r>
            <a:r>
              <a:rPr lang="en-US" dirty="0" err="1"/>
              <a:t>herurin</a:t>
            </a:r>
            <a:r>
              <a:rPr lang="en-US" dirty="0"/>
              <a:t> </a:t>
            </a:r>
            <a:r>
              <a:rPr lang="en-US" dirty="0" err="1"/>
              <a:t>uppreistur</a:t>
            </a:r>
            <a:r>
              <a:rPr lang="en-US" dirty="0"/>
              <a:t>. Francisco Franco </a:t>
            </a:r>
            <a:r>
              <a:rPr lang="en-US" dirty="0" err="1"/>
              <a:t>generálur</a:t>
            </a:r>
            <a:r>
              <a:rPr lang="en-US" dirty="0"/>
              <a:t> </a:t>
            </a:r>
            <a:r>
              <a:rPr lang="en-US" dirty="0" err="1"/>
              <a:t>setti</a:t>
            </a:r>
            <a:r>
              <a:rPr lang="en-US" dirty="0"/>
              <a:t> seg </a:t>
            </a:r>
            <a:r>
              <a:rPr lang="en-US" dirty="0" err="1"/>
              <a:t>áodda</a:t>
            </a:r>
            <a:r>
              <a:rPr lang="en-US" dirty="0"/>
              <a:t> </a:t>
            </a:r>
            <a:r>
              <a:rPr lang="en-US" dirty="0" err="1"/>
              <a:t>fyri</a:t>
            </a:r>
            <a:r>
              <a:rPr lang="en-US" dirty="0"/>
              <a:t> </a:t>
            </a:r>
            <a:r>
              <a:rPr lang="en-US" dirty="0" err="1"/>
              <a:t>teimum</a:t>
            </a:r>
            <a:r>
              <a:rPr lang="en-US" dirty="0"/>
              <a:t> </a:t>
            </a:r>
            <a:r>
              <a:rPr lang="en-US" dirty="0" err="1"/>
              <a:t>konservativu</a:t>
            </a:r>
            <a:r>
              <a:rPr lang="en-US" dirty="0"/>
              <a:t>, </a:t>
            </a:r>
            <a:r>
              <a:rPr lang="en-US" dirty="0" err="1"/>
              <a:t>Falengeflokkinum</a:t>
            </a:r>
            <a:r>
              <a:rPr lang="en-US" dirty="0"/>
              <a:t>(Falange), sum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valdi</a:t>
            </a:r>
            <a:r>
              <a:rPr lang="en-US" dirty="0"/>
              <a:t> </a:t>
            </a:r>
            <a:r>
              <a:rPr lang="en-US" dirty="0" err="1"/>
              <a:t>vildi</a:t>
            </a:r>
            <a:r>
              <a:rPr lang="en-US" dirty="0"/>
              <a:t> </a:t>
            </a:r>
            <a:r>
              <a:rPr lang="en-US" dirty="0" err="1"/>
              <a:t>koyra</a:t>
            </a:r>
            <a:r>
              <a:rPr lang="en-US" dirty="0"/>
              <a:t> </a:t>
            </a:r>
            <a:r>
              <a:rPr lang="en-US" dirty="0" err="1"/>
              <a:t>tað</a:t>
            </a:r>
            <a:r>
              <a:rPr lang="en-US" dirty="0"/>
              <a:t> </a:t>
            </a:r>
            <a:r>
              <a:rPr lang="en-US" dirty="0" err="1"/>
              <a:t>lógliga</a:t>
            </a:r>
            <a:r>
              <a:rPr lang="en-US" dirty="0"/>
              <a:t> </a:t>
            </a:r>
            <a:r>
              <a:rPr lang="en-US" dirty="0" err="1"/>
              <a:t>valdu</a:t>
            </a:r>
            <a:r>
              <a:rPr lang="en-US" dirty="0"/>
              <a:t> </a:t>
            </a:r>
            <a:r>
              <a:rPr lang="en-US" dirty="0" err="1"/>
              <a:t>vinstra</a:t>
            </a:r>
            <a:r>
              <a:rPr lang="en-US" dirty="0"/>
              <a:t> </a:t>
            </a:r>
            <a:r>
              <a:rPr lang="en-US" dirty="0" err="1"/>
              <a:t>stjórnina</a:t>
            </a:r>
            <a:r>
              <a:rPr lang="en-US" dirty="0"/>
              <a:t> frá.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2. </a:t>
            </a:r>
            <a:r>
              <a:rPr lang="en-US" dirty="0"/>
              <a:t>Franco </a:t>
            </a:r>
            <a:r>
              <a:rPr lang="en-US" dirty="0" err="1"/>
              <a:t>fekk</a:t>
            </a:r>
            <a:r>
              <a:rPr lang="en-US" dirty="0"/>
              <a:t> </a:t>
            </a:r>
            <a:r>
              <a:rPr lang="en-US" dirty="0" err="1"/>
              <a:t>hjálp</a:t>
            </a:r>
            <a:r>
              <a:rPr lang="en-US" dirty="0"/>
              <a:t> </a:t>
            </a:r>
            <a:r>
              <a:rPr lang="en-US" dirty="0" err="1"/>
              <a:t>úr</a:t>
            </a:r>
            <a:r>
              <a:rPr lang="en-US" dirty="0"/>
              <a:t> </a:t>
            </a:r>
            <a:r>
              <a:rPr lang="en-US" dirty="0" err="1"/>
              <a:t>bæði</a:t>
            </a:r>
            <a:r>
              <a:rPr lang="en-US" dirty="0"/>
              <a:t> </a:t>
            </a:r>
            <a:r>
              <a:rPr lang="en-US" dirty="0" err="1"/>
              <a:t>Týskland</a:t>
            </a:r>
            <a:r>
              <a:rPr lang="en-US" dirty="0"/>
              <a:t> I </a:t>
            </a:r>
            <a:r>
              <a:rPr lang="en-US" dirty="0" err="1"/>
              <a:t>og</a:t>
            </a:r>
            <a:r>
              <a:rPr lang="en-US" dirty="0"/>
              <a:t> Italia. Sum </a:t>
            </a:r>
            <a:r>
              <a:rPr lang="en-US" dirty="0" err="1"/>
              <a:t>mótvekt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Sovjetsamveldið</a:t>
            </a:r>
            <a:r>
              <a:rPr lang="en-US" dirty="0"/>
              <a:t>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hernaðarútgerð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Fólkafylkingina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3. Hitler </a:t>
            </a:r>
            <a:r>
              <a:rPr lang="en-US" dirty="0" err="1"/>
              <a:t>vildi</a:t>
            </a:r>
            <a:r>
              <a:rPr lang="en-US" dirty="0"/>
              <a:t> </a:t>
            </a:r>
            <a:r>
              <a:rPr lang="en-US" dirty="0" err="1"/>
              <a:t>royna</a:t>
            </a:r>
            <a:r>
              <a:rPr lang="en-US" dirty="0"/>
              <a:t> </a:t>
            </a:r>
            <a:r>
              <a:rPr lang="en-US" dirty="0" err="1"/>
              <a:t>sítt</a:t>
            </a:r>
            <a:r>
              <a:rPr lang="en-US" dirty="0"/>
              <a:t> </a:t>
            </a:r>
            <a:r>
              <a:rPr lang="en-US" dirty="0" err="1"/>
              <a:t>nýggja</a:t>
            </a:r>
            <a:r>
              <a:rPr lang="en-US" dirty="0"/>
              <a:t> </a:t>
            </a:r>
            <a:r>
              <a:rPr lang="en-US" dirty="0" err="1"/>
              <a:t>ﬂogvápn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hann</a:t>
            </a:r>
            <a:r>
              <a:rPr lang="en-US" dirty="0"/>
              <a:t> </a:t>
            </a:r>
            <a:r>
              <a:rPr lang="en-US" dirty="0" err="1"/>
              <a:t>vildi</a:t>
            </a:r>
            <a:r>
              <a:rPr lang="en-US" dirty="0"/>
              <a:t> </a:t>
            </a:r>
            <a:r>
              <a:rPr lang="en-US" dirty="0" err="1"/>
              <a:t>skapa</a:t>
            </a:r>
            <a:r>
              <a:rPr lang="en-US" dirty="0"/>
              <a:t> </a:t>
            </a:r>
            <a:r>
              <a:rPr lang="en-US" dirty="0" err="1"/>
              <a:t>virðing</a:t>
            </a:r>
            <a:r>
              <a:rPr lang="en-US" dirty="0"/>
              <a:t> </a:t>
            </a:r>
            <a:r>
              <a:rPr lang="en-US" dirty="0" err="1"/>
              <a:t>fyri</a:t>
            </a:r>
            <a:r>
              <a:rPr lang="en-US" dirty="0"/>
              <a:t> </a:t>
            </a:r>
            <a:r>
              <a:rPr lang="en-US" dirty="0" err="1"/>
              <a:t>sær</a:t>
            </a:r>
            <a:r>
              <a:rPr lang="en-US" dirty="0"/>
              <a:t> </a:t>
            </a:r>
            <a:r>
              <a:rPr lang="en-US" dirty="0" err="1"/>
              <a:t>útií</a:t>
            </a:r>
            <a:r>
              <a:rPr lang="en-US" dirty="0"/>
              <a:t> </a:t>
            </a:r>
            <a:r>
              <a:rPr lang="en-US" dirty="0" err="1"/>
              <a:t>heimi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4. </a:t>
            </a:r>
            <a:r>
              <a:rPr lang="en-US" dirty="0"/>
              <a:t>Guernica er </a:t>
            </a:r>
            <a:r>
              <a:rPr lang="en-US" dirty="0" err="1"/>
              <a:t>kendasta</a:t>
            </a:r>
            <a:r>
              <a:rPr lang="en-US" dirty="0"/>
              <a:t> </a:t>
            </a:r>
            <a:r>
              <a:rPr lang="en-US" dirty="0" err="1"/>
              <a:t>verkið</a:t>
            </a:r>
            <a:r>
              <a:rPr lang="en-US" dirty="0"/>
              <a:t> </a:t>
            </a:r>
            <a:r>
              <a:rPr lang="en-US" dirty="0" err="1"/>
              <a:t>hjá</a:t>
            </a:r>
            <a:r>
              <a:rPr lang="en-US" dirty="0"/>
              <a:t> Picasso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sýnir</a:t>
            </a:r>
            <a:r>
              <a:rPr lang="en-US" dirty="0"/>
              <a:t> </a:t>
            </a:r>
            <a:r>
              <a:rPr lang="en-US" dirty="0" err="1"/>
              <a:t>hansara</a:t>
            </a:r>
            <a:r>
              <a:rPr lang="en-US" dirty="0"/>
              <a:t> </a:t>
            </a:r>
            <a:r>
              <a:rPr lang="en-US" dirty="0" err="1"/>
              <a:t>vreiði</a:t>
            </a:r>
            <a:r>
              <a:rPr lang="en-US" dirty="0"/>
              <a:t> um </a:t>
            </a:r>
            <a:r>
              <a:rPr lang="en-US" dirty="0" err="1"/>
              <a:t>borgarakríggið</a:t>
            </a:r>
            <a:r>
              <a:rPr lang="en-US" dirty="0"/>
              <a:t>. </a:t>
            </a:r>
            <a:r>
              <a:rPr lang="en-US" dirty="0" err="1"/>
              <a:t>Málningurin</a:t>
            </a:r>
            <a:r>
              <a:rPr lang="en-US" dirty="0"/>
              <a:t> </a:t>
            </a:r>
            <a:r>
              <a:rPr lang="en-US" dirty="0" err="1"/>
              <a:t>hevur</a:t>
            </a:r>
            <a:r>
              <a:rPr lang="en-US" dirty="0"/>
              <a:t> </a:t>
            </a:r>
            <a:r>
              <a:rPr lang="en-US" dirty="0" err="1"/>
              <a:t>fingið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eftir</a:t>
            </a:r>
            <a:r>
              <a:rPr lang="en-US" dirty="0"/>
              <a:t> </a:t>
            </a:r>
            <a:r>
              <a:rPr lang="en-US" dirty="0" err="1"/>
              <a:t>tí</a:t>
            </a:r>
            <a:r>
              <a:rPr lang="en-US" dirty="0"/>
              <a:t> </a:t>
            </a:r>
            <a:r>
              <a:rPr lang="en-US" dirty="0" err="1"/>
              <a:t>býi</a:t>
            </a:r>
            <a:r>
              <a:rPr lang="en-US" dirty="0"/>
              <a:t>, sum </a:t>
            </a:r>
            <a:r>
              <a:rPr lang="en-US" dirty="0" err="1"/>
              <a:t>týskarar</a:t>
            </a:r>
            <a:r>
              <a:rPr lang="en-US" dirty="0"/>
              <a:t> í </a:t>
            </a:r>
            <a:r>
              <a:rPr lang="en-US" dirty="0" err="1"/>
              <a:t>yvirgangi</a:t>
            </a:r>
            <a:r>
              <a:rPr lang="en-US" dirty="0"/>
              <a:t> </a:t>
            </a:r>
            <a:r>
              <a:rPr lang="en-US" dirty="0" err="1"/>
              <a:t>sínum</a:t>
            </a:r>
            <a:r>
              <a:rPr lang="en-US" dirty="0"/>
              <a:t> </a:t>
            </a:r>
            <a:r>
              <a:rPr lang="en-US" dirty="0" err="1"/>
              <a:t>bumbaðu</a:t>
            </a:r>
            <a:r>
              <a:rPr lang="en-US" dirty="0"/>
              <a:t> í 1937. Picasso </a:t>
            </a:r>
            <a:r>
              <a:rPr lang="en-US" dirty="0" err="1"/>
              <a:t>búði</a:t>
            </a:r>
            <a:r>
              <a:rPr lang="en-US" dirty="0"/>
              <a:t> í </a:t>
            </a:r>
            <a:r>
              <a:rPr lang="en-US" dirty="0" err="1"/>
              <a:t>Frakland</a:t>
            </a:r>
            <a:r>
              <a:rPr lang="en-US" dirty="0"/>
              <a:t> I í </a:t>
            </a:r>
            <a:r>
              <a:rPr lang="en-US" dirty="0" err="1"/>
              <a:t>fasistatíðini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hann</a:t>
            </a:r>
            <a:r>
              <a:rPr lang="en-US" dirty="0"/>
              <a:t> </a:t>
            </a:r>
            <a:r>
              <a:rPr lang="en-US" dirty="0" err="1"/>
              <a:t>gjørdi</a:t>
            </a:r>
            <a:r>
              <a:rPr lang="en-US" dirty="0"/>
              <a:t> av, at Guernica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skuldi</a:t>
            </a:r>
            <a:r>
              <a:rPr lang="en-US" dirty="0"/>
              <a:t> </a:t>
            </a:r>
            <a:r>
              <a:rPr lang="en-US" dirty="0" err="1"/>
              <a:t>verða</a:t>
            </a:r>
            <a:r>
              <a:rPr lang="en-US" dirty="0"/>
              <a:t> </a:t>
            </a:r>
            <a:r>
              <a:rPr lang="en-US" dirty="0" err="1"/>
              <a:t>fluttur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Spania, </a:t>
            </a:r>
            <a:r>
              <a:rPr lang="en-US" dirty="0" err="1"/>
              <a:t>fyrr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landið</a:t>
            </a:r>
            <a:r>
              <a:rPr lang="en-US" dirty="0"/>
              <a:t> </a:t>
            </a:r>
            <a:r>
              <a:rPr lang="en-US" dirty="0" err="1"/>
              <a:t>hevði</a:t>
            </a:r>
            <a:r>
              <a:rPr lang="en-US" dirty="0"/>
              <a:t> </a:t>
            </a:r>
            <a:r>
              <a:rPr lang="en-US" dirty="0" err="1"/>
              <a:t>fingið</a:t>
            </a:r>
            <a:r>
              <a:rPr lang="en-US" dirty="0"/>
              <a:t> </a:t>
            </a:r>
            <a:r>
              <a:rPr lang="en-US" dirty="0" err="1"/>
              <a:t>fólkaræði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2C526-0B09-4DD6-B514-E2237487F960}" type="slidenum">
              <a:rPr lang="da-DK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9642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0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4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55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3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4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2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2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3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96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9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45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HE7I1MWbrc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d_xU3wit-8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dtZv3XROnc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in2013dollars.com/us/inflation/192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hitlers-vej-til-magten_16003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netflix.com/watch/81457045?trackId=255824129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8zAGP85UnI?feature=oembed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PfzI0YgNNE?start=22&amp;feature=oembed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66E406-522B-21F0-C706-75EE94B3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4693" y="3778468"/>
            <a:ext cx="10515600" cy="1325563"/>
          </a:xfrm>
        </p:spPr>
        <p:txBody>
          <a:bodyPr/>
          <a:lstStyle/>
          <a:p>
            <a:r>
              <a:rPr lang="da-DK">
                <a:cs typeface="Calibri Light"/>
              </a:rPr>
              <a:t>Jazz</a:t>
            </a:r>
            <a:endParaRPr lang="da-DK"/>
          </a:p>
        </p:txBody>
      </p:sp>
      <p:pic>
        <p:nvPicPr>
          <p:cNvPr id="4" name="Billede 4" descr="Et billede, der indeholder person, udendørs, stående, personer&#10;&#10;Beskrivelsen er genereret automatisk">
            <a:extLst>
              <a:ext uri="{FF2B5EF4-FFF2-40B4-BE49-F238E27FC236}">
                <a16:creationId xmlns:a16="http://schemas.microsoft.com/office/drawing/2014/main" id="{BBA05178-60AD-0B82-12EB-363867537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09" y="100953"/>
            <a:ext cx="3964487" cy="2866972"/>
          </a:xfrm>
          <a:prstGeom prst="rect">
            <a:avLst/>
          </a:prstGeom>
        </p:spPr>
      </p:pic>
      <p:pic>
        <p:nvPicPr>
          <p:cNvPr id="5" name="Billede 5" descr="Et billede, der indeholder person, udendørs, koncertorkester&#10;&#10;Beskrivelsen er genereret automatisk">
            <a:extLst>
              <a:ext uri="{FF2B5EF4-FFF2-40B4-BE49-F238E27FC236}">
                <a16:creationId xmlns:a16="http://schemas.microsoft.com/office/drawing/2014/main" id="{3C5936A2-C041-94E7-5C78-6D7AFC567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715" y="3477283"/>
            <a:ext cx="4642980" cy="3379407"/>
          </a:xfrm>
          <a:prstGeom prst="rect">
            <a:avLst/>
          </a:prstGeom>
        </p:spPr>
      </p:pic>
      <p:pic>
        <p:nvPicPr>
          <p:cNvPr id="6" name="Billede 6" descr="Et billede, der indeholder tekst, avis&#10;&#10;Beskrivelsen er genereret automatisk">
            <a:extLst>
              <a:ext uri="{FF2B5EF4-FFF2-40B4-BE49-F238E27FC236}">
                <a16:creationId xmlns:a16="http://schemas.microsoft.com/office/drawing/2014/main" id="{92FA0ACC-728A-F4A9-9417-8A79E5198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4729" y="2820"/>
            <a:ext cx="2743200" cy="3407702"/>
          </a:xfrm>
          <a:prstGeom prst="rect">
            <a:avLst/>
          </a:prstGeom>
        </p:spPr>
      </p:pic>
      <p:pic>
        <p:nvPicPr>
          <p:cNvPr id="7" name="Billede 7" descr="Et billede, der indeholder tekst, poserer, person, udendørs&#10;&#10;Beskrivelsen er genereret automatisk">
            <a:extLst>
              <a:ext uri="{FF2B5EF4-FFF2-40B4-BE49-F238E27FC236}">
                <a16:creationId xmlns:a16="http://schemas.microsoft.com/office/drawing/2014/main" id="{C1333FC9-A4E0-18C7-CC4C-B7FE62EDCF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030" y="3051810"/>
            <a:ext cx="2743200" cy="3802380"/>
          </a:xfrm>
          <a:prstGeom prst="rect">
            <a:avLst/>
          </a:prstGeom>
        </p:spPr>
      </p:pic>
      <p:pic>
        <p:nvPicPr>
          <p:cNvPr id="9" name="Onlinemedier 8" title="New Orleans and New Orleans Jazz: Best of New Orleans Jazz Music (New Orleans Jazz Festival &amp; Fest)">
            <a:hlinkClick r:id="" action="ppaction://media"/>
            <a:extLst>
              <a:ext uri="{FF2B5EF4-FFF2-40B4-BE49-F238E27FC236}">
                <a16:creationId xmlns:a16="http://schemas.microsoft.com/office/drawing/2014/main" id="{5AC660D5-27CA-22F9-012E-A4DF2C6317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949151" y="4997450"/>
            <a:ext cx="3197616" cy="1758689"/>
          </a:xfrm>
          <a:prstGeom prst="rect">
            <a:avLst/>
          </a:prstGeom>
        </p:spPr>
      </p:pic>
      <p:pic>
        <p:nvPicPr>
          <p:cNvPr id="10" name="Billede 10" descr="Et billede, der indeholder tekst, person, musik, personer&#10;&#10;Beskrivelsen er genereret automatisk">
            <a:extLst>
              <a:ext uri="{FF2B5EF4-FFF2-40B4-BE49-F238E27FC236}">
                <a16:creationId xmlns:a16="http://schemas.microsoft.com/office/drawing/2014/main" id="{36574163-D1A9-160B-4943-E89CCD267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4921" y="79408"/>
            <a:ext cx="4319391" cy="327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0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DC819-20D6-A70B-96CC-220471CA4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The Roaring 20s Documentary - World History Project">
            <a:hlinkClick r:id="" action="ppaction://media"/>
            <a:extLst>
              <a:ext uri="{FF2B5EF4-FFF2-40B4-BE49-F238E27FC236}">
                <a16:creationId xmlns:a16="http://schemas.microsoft.com/office/drawing/2014/main" id="{09161028-C700-0BC7-C4A7-B831DBB0388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23519" y="2302669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363670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Metropolis (1927) Trailer #1 | Movieclips Classic Trailers">
            <a:hlinkClick r:id="" action="ppaction://media"/>
            <a:extLst>
              <a:ext uri="{FF2B5EF4-FFF2-40B4-BE49-F238E27FC236}">
                <a16:creationId xmlns:a16="http://schemas.microsoft.com/office/drawing/2014/main" id="{8EA35E35-BC32-F4D1-0FA1-3FF587B3468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1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2930E-76C2-9F3B-2DF9-900F4212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kern="120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Keypsskálakreppan</a:t>
            </a:r>
            <a:r>
              <a:rPr lang="en-US" sz="2800" kern="120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1929</a:t>
            </a:r>
            <a:r>
              <a:rPr lang="en-US" sz="2800">
                <a:solidFill>
                  <a:srgbClr val="080808"/>
                </a:solidFill>
              </a:rPr>
              <a:t/>
            </a:r>
            <a:br>
              <a:rPr lang="en-US" sz="2800">
                <a:solidFill>
                  <a:srgbClr val="080808"/>
                </a:solidFill>
              </a:rPr>
            </a:br>
            <a:r>
              <a:rPr lang="en-US" sz="2800">
                <a:ea typeface="+mj-lt"/>
                <a:cs typeface="+mj-lt"/>
                <a:hlinkClick r:id="rId2"/>
              </a:rPr>
              <a:t>Value of 1929 dollars today | Inflation Calculator (in2013dollars.com)</a:t>
            </a:r>
            <a:endParaRPr lang="en-US" sz="2800" kern="1200">
              <a:solidFill>
                <a:srgbClr val="080808"/>
              </a:solidFill>
              <a:latin typeface="+mj-lt"/>
              <a:cs typeface="Calibri Light"/>
            </a:endParaRPr>
          </a:p>
        </p:txBody>
      </p:sp>
      <p:pic>
        <p:nvPicPr>
          <p:cNvPr id="4" name="Billede 4" descr="Et billede, der indeholder tekst, person, personer, mængde&#10;&#10;Beskrivelsen er genereret automatisk">
            <a:extLst>
              <a:ext uri="{FF2B5EF4-FFF2-40B4-BE49-F238E27FC236}">
                <a16:creationId xmlns:a16="http://schemas.microsoft.com/office/drawing/2014/main" id="{A2C17806-3204-8BC8-F131-D35927B2C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8772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5" name="Billede 5" descr="Et billede, der indeholder person, mængde&#10;&#10;Beskrivelsen er genereret automatisk">
            <a:extLst>
              <a:ext uri="{FF2B5EF4-FFF2-40B4-BE49-F238E27FC236}">
                <a16:creationId xmlns:a16="http://schemas.microsoft.com/office/drawing/2014/main" id="{E7F4CB62-2D4B-5558-2DE8-52F679D8C9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38" r="-2" b="43686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6" name="Billede 6" descr="Et billede, der indeholder tekst, person, sort, hvid&#10;&#10;Beskrivelsen er genereret automatisk">
            <a:extLst>
              <a:ext uri="{FF2B5EF4-FFF2-40B4-BE49-F238E27FC236}">
                <a16:creationId xmlns:a16="http://schemas.microsoft.com/office/drawing/2014/main" id="{D7D5ADCB-579F-D060-F5C2-9CAAE5CF3E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537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7" name="Billede 7" descr="Et billede, der indeholder tekst, udendørs, person, stående&#10;&#10;Beskrivelsen er genereret automatisk">
            <a:extLst>
              <a:ext uri="{FF2B5EF4-FFF2-40B4-BE49-F238E27FC236}">
                <a16:creationId xmlns:a16="http://schemas.microsoft.com/office/drawing/2014/main" id="{2A62984E-C9F8-E54E-7723-2575C30A10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505" b="14264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7D92E880-4BA8-4982-B0C5-5B8F4185B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940" y="643466"/>
            <a:ext cx="99041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3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688F5-8C26-A65E-FB26-0BDDB875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D7AF36-6A50-56D1-AC99-C16A3B6A7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o-FO" sz="2400" dirty="0">
              <a:latin typeface="Times New Roman"/>
              <a:cs typeface="Times New Roman"/>
            </a:endParaRPr>
          </a:p>
          <a:p>
            <a:pPr marL="457200" indent="-457200">
              <a:buAutoNum type="arabicPeriod"/>
            </a:pPr>
            <a:r>
              <a:rPr lang="fo-FO" sz="2400">
                <a:latin typeface="Times New Roman"/>
                <a:cs typeface="Times New Roman"/>
              </a:rPr>
              <a:t>Hvussu fór USA á húsagang?</a:t>
            </a:r>
            <a:endParaRPr lang="da-DK" sz="2400">
              <a:latin typeface="Times New Roman"/>
              <a:cs typeface="Times New Roman"/>
            </a:endParaRPr>
          </a:p>
          <a:p>
            <a:pPr marL="457200" indent="-457200">
              <a:buAutoNum type="arabicPeriod"/>
            </a:pPr>
            <a:r>
              <a:rPr lang="fo-FO" sz="2400">
                <a:latin typeface="Times New Roman"/>
                <a:cs typeface="Times New Roman"/>
              </a:rPr>
              <a:t>Greið frá keypsskálakreppuna í 1929</a:t>
            </a:r>
            <a:endParaRPr lang="da-DK" sz="2400">
              <a:latin typeface="Times New Roman"/>
              <a:cs typeface="Times New Roman"/>
            </a:endParaRPr>
          </a:p>
          <a:p>
            <a:pPr marL="457200" indent="-457200">
              <a:buAutoNum type="arabicPeriod"/>
            </a:pPr>
            <a:r>
              <a:rPr lang="fo-FO" sz="2400">
                <a:latin typeface="Times New Roman"/>
                <a:cs typeface="Times New Roman"/>
              </a:rPr>
              <a:t>Greið frá Franklin D. Roosevelt og hansara “The New Deal”</a:t>
            </a:r>
            <a:endParaRPr lang="da-DK" sz="24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da-DK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29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7AE86-BB86-B47A-E7D7-9D69A222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928" y="-319414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Fasisman</a:t>
            </a:r>
            <a:endParaRPr lang="da-DK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BE0803-89BB-3898-DF8A-CE1B80E9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6172" y="1072206"/>
            <a:ext cx="4853835" cy="575030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Ríkið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og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leiðarin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(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einaræðisharrin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) er størst og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valdmiklast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.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Tey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ið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stríða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ímóti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,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verða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niðurbard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við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harðskapi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.</a:t>
            </a:r>
          </a:p>
          <a:p>
            <a:pPr marL="457200" indent="-457200"/>
            <a:endParaRPr lang="da-DK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457200" indent="-457200"/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Fíggjindar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: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Fólkaræði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, 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kommunisman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, liberalisme,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sosiallisma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(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Øll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ið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ikki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eru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lík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teimum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).</a:t>
            </a:r>
          </a:p>
          <a:p>
            <a:pPr marL="457200" indent="-457200"/>
            <a:endParaRPr lang="da-DK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457200" indent="-457200"/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Nasisman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kom av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fasismuni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, (Adolf Hitler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fekk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íblástur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úr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 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fasismuni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).</a:t>
            </a:r>
          </a:p>
          <a:p>
            <a:pPr marL="457200" indent="-457200"/>
            <a:endParaRPr lang="da-DK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457200" indent="-457200"/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Benito Mussolini (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Itailia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)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kenna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vit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sum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ímyndina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av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fasismuni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.</a:t>
            </a:r>
          </a:p>
          <a:p>
            <a:pPr marL="457200" indent="-457200"/>
            <a:endParaRPr lang="da-DK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457200" indent="-457200"/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Fasisman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byrjaði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i Italia, í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tíðini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ímillum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</a:t>
            </a:r>
            <a:r>
              <a:rPr lang="da-DK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kríggjini</a:t>
            </a:r>
            <a:r>
              <a:rPr lang="da-DK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.</a:t>
            </a:r>
          </a:p>
          <a:p>
            <a:endParaRPr lang="da-DK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pic>
        <p:nvPicPr>
          <p:cNvPr id="4" name="Billede 4" descr="Et billede, der indeholder person, militæruniform, stående, poserer&#10;&#10;Beskrivelsen er genereret automatisk">
            <a:extLst>
              <a:ext uri="{FF2B5EF4-FFF2-40B4-BE49-F238E27FC236}">
                <a16:creationId xmlns:a16="http://schemas.microsoft.com/office/drawing/2014/main" id="{3E4506BB-2F0B-7F89-2277-C46CB2C22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5" r="9938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Billede 5" descr="Et billede, der indeholder sort&#10;&#10;Beskrivelsen er genereret automatisk">
            <a:extLst>
              <a:ext uri="{FF2B5EF4-FFF2-40B4-BE49-F238E27FC236}">
                <a16:creationId xmlns:a16="http://schemas.microsoft.com/office/drawing/2014/main" id="{29E8EB93-3AD0-E0DD-96D3-D39759653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75" r="41673" b="-1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85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943FA-D105-DE51-2D5E-CC101459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da-DK" sz="4000">
                <a:cs typeface="Calibri Light"/>
              </a:rPr>
              <a:t>Benito Mussolini</a:t>
            </a:r>
            <a:endParaRPr lang="da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AC1104-431F-BD95-F436-6D8753BEE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197494" cy="44492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sz="2500" err="1">
                <a:cs typeface="Calibri"/>
              </a:rPr>
              <a:t>Livdi</a:t>
            </a:r>
            <a:r>
              <a:rPr lang="da-DK" sz="2500">
                <a:cs typeface="Calibri"/>
              </a:rPr>
              <a:t> 1883-1945</a:t>
            </a:r>
            <a:endParaRPr lang="da-DK">
              <a:cs typeface="Calibri"/>
            </a:endParaRPr>
          </a:p>
          <a:p>
            <a:pPr marL="0" indent="0">
              <a:buNone/>
            </a:pPr>
            <a:endParaRPr lang="da-DK" sz="2500">
              <a:cs typeface="Calibri"/>
            </a:endParaRPr>
          </a:p>
          <a:p>
            <a:r>
              <a:rPr lang="da-DK" sz="2500" err="1">
                <a:ea typeface="+mn-lt"/>
                <a:cs typeface="+mn-lt"/>
              </a:rPr>
              <a:t>Stovnaði</a:t>
            </a:r>
            <a:r>
              <a:rPr lang="da-DK" sz="2500">
                <a:ea typeface="+mn-lt"/>
                <a:cs typeface="+mn-lt"/>
              </a:rPr>
              <a:t> </a:t>
            </a:r>
            <a:r>
              <a:rPr lang="da-DK" sz="2500" err="1">
                <a:ea typeface="+mn-lt"/>
                <a:cs typeface="+mn-lt"/>
              </a:rPr>
              <a:t>sín</a:t>
            </a:r>
            <a:r>
              <a:rPr lang="da-DK" sz="2500">
                <a:ea typeface="+mn-lt"/>
                <a:cs typeface="+mn-lt"/>
              </a:rPr>
              <a:t> </a:t>
            </a:r>
            <a:r>
              <a:rPr lang="da-DK" sz="2500" err="1">
                <a:ea typeface="+mn-lt"/>
                <a:cs typeface="+mn-lt"/>
              </a:rPr>
              <a:t>egna</a:t>
            </a:r>
            <a:r>
              <a:rPr lang="da-DK" sz="2500">
                <a:ea typeface="+mn-lt"/>
                <a:cs typeface="+mn-lt"/>
              </a:rPr>
              <a:t> </a:t>
            </a:r>
            <a:r>
              <a:rPr lang="da-DK" sz="2500" err="1">
                <a:ea typeface="+mn-lt"/>
                <a:cs typeface="+mn-lt"/>
              </a:rPr>
              <a:t>flokk</a:t>
            </a:r>
            <a:r>
              <a:rPr lang="da-DK" sz="2500">
                <a:ea typeface="+mn-lt"/>
                <a:cs typeface="+mn-lt"/>
              </a:rPr>
              <a:t> (</a:t>
            </a:r>
            <a:r>
              <a:rPr lang="da-DK" sz="2500" err="1">
                <a:ea typeface="+mn-lt"/>
                <a:cs typeface="+mn-lt"/>
              </a:rPr>
              <a:t>fasistarnar</a:t>
            </a:r>
            <a:r>
              <a:rPr lang="da-DK" sz="2500">
                <a:ea typeface="+mn-lt"/>
                <a:cs typeface="+mn-lt"/>
              </a:rPr>
              <a:t>) og var </a:t>
            </a:r>
            <a:r>
              <a:rPr lang="da-DK" sz="2500" err="1">
                <a:ea typeface="+mn-lt"/>
                <a:cs typeface="+mn-lt"/>
              </a:rPr>
              <a:t>leiðari</a:t>
            </a:r>
            <a:r>
              <a:rPr lang="da-DK" sz="2500">
                <a:ea typeface="+mn-lt"/>
                <a:cs typeface="+mn-lt"/>
              </a:rPr>
              <a:t>. </a:t>
            </a:r>
            <a:r>
              <a:rPr lang="da-DK" sz="2500" err="1">
                <a:ea typeface="+mn-lt"/>
                <a:cs typeface="+mn-lt"/>
              </a:rPr>
              <a:t>Flokslimirnir</a:t>
            </a:r>
            <a:r>
              <a:rPr lang="da-DK" sz="2500">
                <a:ea typeface="+mn-lt"/>
                <a:cs typeface="+mn-lt"/>
              </a:rPr>
              <a:t> </a:t>
            </a:r>
            <a:r>
              <a:rPr lang="da-DK" sz="2500" err="1">
                <a:ea typeface="+mn-lt"/>
                <a:cs typeface="+mn-lt"/>
              </a:rPr>
              <a:t>vóru</a:t>
            </a:r>
            <a:r>
              <a:rPr lang="da-DK" sz="2500">
                <a:ea typeface="+mn-lt"/>
                <a:cs typeface="+mn-lt"/>
              </a:rPr>
              <a:t> í </a:t>
            </a:r>
            <a:r>
              <a:rPr lang="da-DK" sz="2500" err="1">
                <a:ea typeface="+mn-lt"/>
                <a:cs typeface="+mn-lt"/>
              </a:rPr>
              <a:t>svørtum</a:t>
            </a:r>
            <a:r>
              <a:rPr lang="da-DK" sz="2500">
                <a:ea typeface="+mn-lt"/>
                <a:cs typeface="+mn-lt"/>
              </a:rPr>
              <a:t> </a:t>
            </a:r>
            <a:r>
              <a:rPr lang="da-DK" sz="2500" err="1">
                <a:ea typeface="+mn-lt"/>
                <a:cs typeface="+mn-lt"/>
              </a:rPr>
              <a:t>skjúrtum</a:t>
            </a:r>
            <a:endParaRPr lang="en-US" sz="2500">
              <a:ea typeface="+mn-lt"/>
              <a:cs typeface="+mn-lt"/>
            </a:endParaRPr>
          </a:p>
          <a:p>
            <a:endParaRPr lang="da-DK" sz="2500">
              <a:ea typeface="+mn-lt"/>
              <a:cs typeface="+mn-lt"/>
            </a:endParaRPr>
          </a:p>
          <a:p>
            <a:r>
              <a:rPr lang="da-DK" sz="2500" err="1">
                <a:cs typeface="Calibri"/>
              </a:rPr>
              <a:t>Varð</a:t>
            </a:r>
            <a:r>
              <a:rPr lang="da-DK" sz="2500">
                <a:cs typeface="Calibri"/>
              </a:rPr>
              <a:t> </a:t>
            </a:r>
            <a:r>
              <a:rPr lang="da-DK" sz="2500" err="1">
                <a:cs typeface="Calibri"/>
              </a:rPr>
              <a:t>einræðisharri</a:t>
            </a:r>
            <a:r>
              <a:rPr lang="da-DK" sz="2500">
                <a:cs typeface="Calibri"/>
              </a:rPr>
              <a:t> í Italia 1922-1943</a:t>
            </a:r>
          </a:p>
          <a:p>
            <a:endParaRPr lang="da-DK" sz="2500">
              <a:cs typeface="Calibri"/>
            </a:endParaRPr>
          </a:p>
          <a:p>
            <a:r>
              <a:rPr lang="da-DK" sz="2500">
                <a:cs typeface="Calibri"/>
              </a:rPr>
              <a:t>Mussolini </a:t>
            </a:r>
            <a:r>
              <a:rPr lang="da-DK" sz="2500" err="1">
                <a:cs typeface="Calibri"/>
              </a:rPr>
              <a:t>varð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væl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dámdur</a:t>
            </a:r>
            <a:r>
              <a:rPr lang="da-DK" sz="2500">
                <a:cs typeface="Calibri"/>
              </a:rPr>
              <a:t>, </a:t>
            </a:r>
            <a:r>
              <a:rPr lang="da-DK" sz="2500" err="1">
                <a:cs typeface="Calibri"/>
              </a:rPr>
              <a:t>sjálvt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um</a:t>
            </a:r>
            <a:r>
              <a:rPr lang="da-DK" sz="2500">
                <a:cs typeface="Calibri"/>
              </a:rPr>
              <a:t> als </a:t>
            </a:r>
            <a:r>
              <a:rPr lang="da-DK" sz="2500" err="1">
                <a:cs typeface="Calibri"/>
              </a:rPr>
              <a:t>ikki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øll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stuðalaðu</a:t>
            </a:r>
            <a:r>
              <a:rPr lang="da-DK" sz="2500">
                <a:cs typeface="Calibri"/>
              </a:rPr>
              <a:t> </a:t>
            </a:r>
            <a:r>
              <a:rPr lang="da-DK" sz="2500" err="1">
                <a:cs typeface="Calibri"/>
              </a:rPr>
              <a:t>honum</a:t>
            </a:r>
            <a:endParaRPr lang="da-DK" sz="2500">
              <a:cs typeface="Calibri"/>
            </a:endParaRPr>
          </a:p>
          <a:p>
            <a:pPr marL="0" indent="0">
              <a:buNone/>
            </a:pPr>
            <a:endParaRPr lang="da-DK" sz="2000">
              <a:cs typeface="Calibri"/>
            </a:endParaRPr>
          </a:p>
        </p:txBody>
      </p:sp>
      <p:pic>
        <p:nvPicPr>
          <p:cNvPr id="4" name="Billede 4" descr="Et billede, der indeholder udendørs, person&#10;&#10;Beskrivelsen er genereret automatisk">
            <a:extLst>
              <a:ext uri="{FF2B5EF4-FFF2-40B4-BE49-F238E27FC236}">
                <a16:creationId xmlns:a16="http://schemas.microsoft.com/office/drawing/2014/main" id="{81914087-44E6-398D-C861-B703D4FB68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4533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63683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54143-CE88-032F-9525-FC056DD29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93" y="72851"/>
            <a:ext cx="5251316" cy="1807305"/>
          </a:xfrm>
        </p:spPr>
        <p:txBody>
          <a:bodyPr>
            <a:normAutofit/>
          </a:bodyPr>
          <a:lstStyle/>
          <a:p>
            <a:r>
              <a:rPr lang="da-DK" err="1">
                <a:cs typeface="Calibri Light"/>
              </a:rPr>
              <a:t>Hví</a:t>
            </a:r>
            <a:r>
              <a:rPr lang="da-DK">
                <a:cs typeface="Calibri Light"/>
              </a:rPr>
              <a:t> </a:t>
            </a:r>
            <a:r>
              <a:rPr lang="da-DK" err="1">
                <a:cs typeface="Calibri Light"/>
              </a:rPr>
              <a:t>dámdi</a:t>
            </a:r>
            <a:r>
              <a:rPr lang="da-DK">
                <a:cs typeface="Calibri Light"/>
              </a:rPr>
              <a:t> </a:t>
            </a:r>
            <a:r>
              <a:rPr lang="da-DK" err="1">
                <a:cs typeface="Calibri Light"/>
              </a:rPr>
              <a:t>nógvum</a:t>
            </a:r>
            <a:r>
              <a:rPr lang="da-DK">
                <a:cs typeface="Calibri Light"/>
              </a:rPr>
              <a:t> so </a:t>
            </a:r>
            <a:r>
              <a:rPr lang="da-DK" err="1">
                <a:cs typeface="Calibri Light"/>
              </a:rPr>
              <a:t>væl</a:t>
            </a:r>
            <a:r>
              <a:rPr lang="da-DK">
                <a:cs typeface="Calibri Light"/>
              </a:rPr>
              <a:t> Mussolini?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800CEF-3EF3-355E-6B39-D15AF141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32" y="2061900"/>
            <a:ext cx="5496442" cy="47935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sz="2000" err="1">
                <a:cs typeface="Calibri"/>
              </a:rPr>
              <a:t>Eftir</a:t>
            </a:r>
            <a:r>
              <a:rPr lang="da-DK" sz="2000">
                <a:cs typeface="Calibri"/>
              </a:rPr>
              <a:t> 1. </a:t>
            </a:r>
            <a:r>
              <a:rPr lang="da-DK" sz="2000" err="1">
                <a:cs typeface="Calibri"/>
              </a:rPr>
              <a:t>Heimsbardaga</a:t>
            </a:r>
            <a:r>
              <a:rPr lang="da-DK" sz="2000">
                <a:cs typeface="Calibri"/>
              </a:rPr>
              <a:t>, vaks </a:t>
            </a:r>
            <a:r>
              <a:rPr lang="da-DK" sz="2000" err="1">
                <a:cs typeface="Calibri"/>
              </a:rPr>
              <a:t>arbeiðsloysið</a:t>
            </a:r>
            <a:r>
              <a:rPr lang="da-DK" sz="2000">
                <a:cs typeface="Calibri"/>
              </a:rPr>
              <a:t> í Italia</a:t>
            </a:r>
          </a:p>
          <a:p>
            <a:pPr marL="0" indent="0">
              <a:buNone/>
            </a:pPr>
            <a:endParaRPr lang="da-DK" sz="2000">
              <a:cs typeface="Calibri"/>
            </a:endParaRPr>
          </a:p>
          <a:p>
            <a:r>
              <a:rPr lang="da-DK" sz="2000" err="1">
                <a:cs typeface="Calibri"/>
              </a:rPr>
              <a:t>Prísirnir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fóru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upp</a:t>
            </a:r>
            <a:r>
              <a:rPr lang="da-DK" sz="2000">
                <a:cs typeface="Calibri"/>
              </a:rPr>
              <a:t> (</a:t>
            </a:r>
            <a:r>
              <a:rPr lang="da-DK" sz="2000" err="1">
                <a:cs typeface="Calibri"/>
              </a:rPr>
              <a:t>búskaparkreppa</a:t>
            </a:r>
            <a:r>
              <a:rPr lang="da-DK" sz="2000">
                <a:cs typeface="Calibri"/>
              </a:rPr>
              <a:t>) og </a:t>
            </a:r>
            <a:r>
              <a:rPr lang="da-DK" sz="2000" err="1">
                <a:cs typeface="Calibri"/>
              </a:rPr>
              <a:t>lønirnar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stóðu</a:t>
            </a:r>
            <a:r>
              <a:rPr lang="da-DK" sz="2000">
                <a:cs typeface="Calibri"/>
              </a:rPr>
              <a:t> í </a:t>
            </a:r>
            <a:r>
              <a:rPr lang="da-DK" sz="2000" err="1">
                <a:cs typeface="Calibri"/>
              </a:rPr>
              <a:t>stað</a:t>
            </a:r>
            <a:endParaRPr lang="da-DK" sz="2000">
              <a:cs typeface="Calibri"/>
            </a:endParaRPr>
          </a:p>
          <a:p>
            <a:endParaRPr lang="da-DK" sz="2000">
              <a:cs typeface="Calibri"/>
            </a:endParaRPr>
          </a:p>
          <a:p>
            <a:r>
              <a:rPr lang="da-DK" sz="2000" err="1">
                <a:cs typeface="Calibri"/>
              </a:rPr>
              <a:t>Tann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fólkaræðisliga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valdstjórnin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megnaði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ikki</a:t>
            </a:r>
            <a:r>
              <a:rPr lang="da-DK" sz="2000">
                <a:cs typeface="Calibri"/>
              </a:rPr>
              <a:t>, at </a:t>
            </a:r>
            <a:r>
              <a:rPr lang="da-DK" sz="2000" err="1">
                <a:cs typeface="Calibri"/>
              </a:rPr>
              <a:t>styra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landinum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úr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kreppuni</a:t>
            </a:r>
            <a:r>
              <a:rPr lang="da-DK" sz="2000">
                <a:cs typeface="Calibri"/>
              </a:rPr>
              <a:t>. </a:t>
            </a:r>
          </a:p>
          <a:p>
            <a:endParaRPr lang="da-DK" sz="2000">
              <a:cs typeface="Calibri"/>
            </a:endParaRPr>
          </a:p>
          <a:p>
            <a:r>
              <a:rPr lang="da-DK" sz="2000">
                <a:cs typeface="Calibri"/>
              </a:rPr>
              <a:t>Benito Mussolini </a:t>
            </a:r>
            <a:r>
              <a:rPr lang="da-DK" sz="2000" err="1">
                <a:cs typeface="Calibri"/>
              </a:rPr>
              <a:t>vildi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skapa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arbeiði</a:t>
            </a:r>
            <a:r>
              <a:rPr lang="da-DK" sz="2000">
                <a:cs typeface="Calibri"/>
              </a:rPr>
              <a:t> og </a:t>
            </a:r>
            <a:r>
              <a:rPr lang="da-DK" sz="2000" err="1">
                <a:cs typeface="Calibri"/>
              </a:rPr>
              <a:t>landaskil</a:t>
            </a:r>
            <a:r>
              <a:rPr lang="da-DK" sz="2000">
                <a:cs typeface="Calibri"/>
              </a:rPr>
              <a:t> – </a:t>
            </a:r>
            <a:r>
              <a:rPr lang="da-DK" sz="2000" err="1">
                <a:cs typeface="Calibri"/>
              </a:rPr>
              <a:t>gera</a:t>
            </a:r>
            <a:r>
              <a:rPr lang="da-DK" sz="2000">
                <a:cs typeface="Calibri"/>
              </a:rPr>
              <a:t> Italia til </a:t>
            </a:r>
            <a:r>
              <a:rPr lang="da-DK" sz="2000" err="1">
                <a:cs typeface="Calibri"/>
              </a:rPr>
              <a:t>eitt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hemsveldi</a:t>
            </a:r>
            <a:endParaRPr lang="da-DK" sz="2000">
              <a:cs typeface="Calibri"/>
            </a:endParaRPr>
          </a:p>
          <a:p>
            <a:endParaRPr lang="da-DK" sz="2000">
              <a:ea typeface="+mn-lt"/>
              <a:cs typeface="+mn-lt"/>
            </a:endParaRPr>
          </a:p>
          <a:p>
            <a:r>
              <a:rPr lang="da-DK" sz="2000" err="1">
                <a:ea typeface="+mn-lt"/>
                <a:cs typeface="+mn-lt"/>
              </a:rPr>
              <a:t>Tað</a:t>
            </a:r>
            <a:r>
              <a:rPr lang="da-DK" sz="2000">
                <a:ea typeface="+mn-lt"/>
                <a:cs typeface="+mn-lt"/>
              </a:rPr>
              <a:t> </a:t>
            </a:r>
            <a:r>
              <a:rPr lang="da-DK" sz="2000" err="1">
                <a:ea typeface="+mn-lt"/>
                <a:cs typeface="+mn-lt"/>
              </a:rPr>
              <a:t>eydnaðist</a:t>
            </a:r>
            <a:r>
              <a:rPr lang="da-DK" sz="2000">
                <a:ea typeface="+mn-lt"/>
                <a:cs typeface="+mn-lt"/>
              </a:rPr>
              <a:t> </a:t>
            </a:r>
            <a:r>
              <a:rPr lang="da-DK" sz="2000" err="1">
                <a:ea typeface="+mn-lt"/>
                <a:cs typeface="+mn-lt"/>
              </a:rPr>
              <a:t>honum</a:t>
            </a:r>
            <a:r>
              <a:rPr lang="da-DK" sz="2000">
                <a:ea typeface="+mn-lt"/>
                <a:cs typeface="+mn-lt"/>
              </a:rPr>
              <a:t> at </a:t>
            </a:r>
            <a:r>
              <a:rPr lang="da-DK" sz="2000" err="1">
                <a:ea typeface="+mn-lt"/>
                <a:cs typeface="+mn-lt"/>
              </a:rPr>
              <a:t>fáa</a:t>
            </a:r>
            <a:r>
              <a:rPr lang="da-DK" sz="2000">
                <a:ea typeface="+mn-lt"/>
                <a:cs typeface="+mn-lt"/>
              </a:rPr>
              <a:t> </a:t>
            </a:r>
            <a:r>
              <a:rPr lang="da-DK" sz="2000" err="1">
                <a:ea typeface="+mn-lt"/>
                <a:cs typeface="+mn-lt"/>
              </a:rPr>
              <a:t>kongin</a:t>
            </a:r>
            <a:r>
              <a:rPr lang="da-DK" sz="2000">
                <a:ea typeface="+mn-lt"/>
                <a:cs typeface="+mn-lt"/>
              </a:rPr>
              <a:t> at </a:t>
            </a:r>
            <a:r>
              <a:rPr lang="da-DK" sz="2000" err="1">
                <a:ea typeface="+mn-lt"/>
                <a:cs typeface="+mn-lt"/>
              </a:rPr>
              <a:t>bjóða</a:t>
            </a:r>
            <a:r>
              <a:rPr lang="da-DK" sz="2000">
                <a:ea typeface="+mn-lt"/>
                <a:cs typeface="+mn-lt"/>
              </a:rPr>
              <a:t> sær </a:t>
            </a:r>
            <a:r>
              <a:rPr lang="da-DK" sz="2000" err="1">
                <a:ea typeface="+mn-lt"/>
                <a:cs typeface="+mn-lt"/>
              </a:rPr>
              <a:t>stjónarvaldið</a:t>
            </a:r>
            <a:r>
              <a:rPr lang="da-DK" sz="2000">
                <a:ea typeface="+mn-lt"/>
                <a:cs typeface="+mn-lt"/>
              </a:rPr>
              <a:t> í Italia</a:t>
            </a:r>
            <a:endParaRPr lang="en-US" sz="2000">
              <a:ea typeface="+mn-lt"/>
              <a:cs typeface="+mn-lt"/>
            </a:endParaRPr>
          </a:p>
          <a:p>
            <a:endParaRPr lang="da-DK" sz="1400">
              <a:cs typeface="Calibri"/>
            </a:endParaRPr>
          </a:p>
          <a:p>
            <a:endParaRPr lang="da-DK" sz="1400">
              <a:cs typeface="Calibri"/>
            </a:endParaRPr>
          </a:p>
        </p:txBody>
      </p:sp>
      <p:pic>
        <p:nvPicPr>
          <p:cNvPr id="5" name="Billede 5" descr="Et billede, der indeholder tekst, person, gruppe, udendørs&#10;&#10;Beskrivelsen er genereret automatisk">
            <a:extLst>
              <a:ext uri="{FF2B5EF4-FFF2-40B4-BE49-F238E27FC236}">
                <a16:creationId xmlns:a16="http://schemas.microsoft.com/office/drawing/2014/main" id="{6B101B6E-3EAA-D8A5-BE6C-4C2C9CA36D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54" r="27005" b="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162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D1A08F-696B-3521-C89A-90352404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 descr="Et billede, der indeholder tekst, skærmbillede, Font/skrifttype, nummer/tal&#10;&#10;Beskrivelsen er genereret automatisk">
            <a:extLst>
              <a:ext uri="{FF2B5EF4-FFF2-40B4-BE49-F238E27FC236}">
                <a16:creationId xmlns:a16="http://schemas.microsoft.com/office/drawing/2014/main" id="{EE37C644-556E-FF34-D2C1-2BE63242C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9512" y="1939131"/>
            <a:ext cx="4752975" cy="4124325"/>
          </a:xfrm>
        </p:spPr>
      </p:pic>
    </p:spTree>
    <p:extLst>
      <p:ext uri="{BB962C8B-B14F-4D97-AF65-F5344CB8AC3E}">
        <p14:creationId xmlns:p14="http://schemas.microsoft.com/office/powerpoint/2010/main" val="4095982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03A8D-979E-852E-3581-36436C3C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BDCF1E-658D-F840-C9A6-F5A29EB1F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>
                <a:ea typeface="+mn-lt"/>
                <a:cs typeface="+mn-lt"/>
                <a:hlinkClick r:id="rId2"/>
              </a:rPr>
              <a:t>https://www.dr.dk/drtv/se/hitlers-vej-til-magten_160031</a:t>
            </a:r>
            <a:endParaRPr lang="da-DK"/>
          </a:p>
          <a:p>
            <a:pPr marL="0" indent="0">
              <a:buNone/>
            </a:pPr>
            <a:endParaRPr lang="da-DK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98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33842-978A-ED31-77DD-A271F2EB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38" y="-205104"/>
            <a:ext cx="10515600" cy="1325563"/>
          </a:xfrm>
        </p:spPr>
        <p:txBody>
          <a:bodyPr/>
          <a:lstStyle/>
          <a:p>
            <a:r>
              <a:rPr lang="da-DK">
                <a:cs typeface="Calibri Light"/>
              </a:rPr>
              <a:t>Opsamling</a:t>
            </a:r>
            <a:endParaRPr lang="da-DK" err="1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F6328B-B733-79E7-F0CC-A47B2DBFF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738" y="1063358"/>
            <a:ext cx="10515600" cy="596326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da-DK">
                <a:cs typeface="Calibri" panose="020F0502020204030204"/>
              </a:rPr>
              <a:t>Hvad sker der i </a:t>
            </a:r>
            <a:r>
              <a:rPr lang="da-DK" b="1">
                <a:cs typeface="Calibri" panose="020F0502020204030204"/>
              </a:rPr>
              <a:t>USA</a:t>
            </a:r>
            <a:r>
              <a:rPr lang="da-DK">
                <a:cs typeface="Calibri" panose="020F0502020204030204"/>
              </a:rPr>
              <a:t> i mellemkrigstiden? </a:t>
            </a:r>
          </a:p>
          <a:p>
            <a:r>
              <a:rPr lang="da-DK">
                <a:cs typeface="Calibri" panose="020F0502020204030204"/>
              </a:rPr>
              <a:t>Først gode tider: Jazz, film, penge, teknologi og velfungerende demokrati. </a:t>
            </a:r>
          </a:p>
          <a:p>
            <a:r>
              <a:rPr lang="da-DK">
                <a:cs typeface="Calibri" panose="020F0502020204030204"/>
              </a:rPr>
              <a:t>Så krisetider: pantebreve, arbejdsløshed</a:t>
            </a:r>
          </a:p>
          <a:p>
            <a:r>
              <a:rPr lang="da-DK">
                <a:cs typeface="Calibri" panose="020F0502020204030204"/>
              </a:rPr>
              <a:t>Så løsninger: </a:t>
            </a:r>
            <a:r>
              <a:rPr lang="da-DK" err="1">
                <a:cs typeface="Calibri" panose="020F0502020204030204"/>
              </a:rPr>
              <a:t>Rosewell</a:t>
            </a:r>
            <a:r>
              <a:rPr lang="da-DK">
                <a:cs typeface="Calibri" panose="020F0502020204030204"/>
              </a:rPr>
              <a:t> og the new deal (jobs i staten) - Kritik for at være en kommunistisk løsning. I USA har man altid været glad for 'the </a:t>
            </a:r>
            <a:r>
              <a:rPr lang="da-DK" err="1">
                <a:cs typeface="Calibri" panose="020F0502020204030204"/>
              </a:rPr>
              <a:t>american</a:t>
            </a:r>
            <a:r>
              <a:rPr lang="da-DK">
                <a:cs typeface="Calibri" panose="020F0502020204030204"/>
              </a:rPr>
              <a:t> </a:t>
            </a:r>
            <a:r>
              <a:rPr lang="da-DK" err="1">
                <a:cs typeface="Calibri" panose="020F0502020204030204"/>
              </a:rPr>
              <a:t>dream</a:t>
            </a:r>
            <a:r>
              <a:rPr lang="da-DK">
                <a:cs typeface="Calibri" panose="020F0502020204030204"/>
              </a:rPr>
              <a:t>' - selv skabe sin succes.</a:t>
            </a:r>
          </a:p>
          <a:p>
            <a:pPr marL="0" indent="0">
              <a:buNone/>
            </a:pPr>
            <a:endParaRPr lang="da-DK">
              <a:cs typeface="Calibri" panose="020F0502020204030204"/>
            </a:endParaRPr>
          </a:p>
          <a:p>
            <a:pPr marL="0" indent="0">
              <a:buNone/>
            </a:pPr>
            <a:r>
              <a:rPr lang="da-DK">
                <a:cs typeface="Calibri" panose="020F0502020204030204"/>
              </a:rPr>
              <a:t>Hvad sker der i </a:t>
            </a:r>
            <a:r>
              <a:rPr lang="da-DK" b="1">
                <a:cs typeface="Calibri" panose="020F0502020204030204"/>
              </a:rPr>
              <a:t>ITALIEN</a:t>
            </a:r>
            <a:r>
              <a:rPr lang="da-DK">
                <a:cs typeface="Calibri" panose="020F0502020204030204"/>
              </a:rPr>
              <a:t> i mellemkrigstiden? </a:t>
            </a:r>
          </a:p>
          <a:p>
            <a:r>
              <a:rPr lang="da-DK">
                <a:cs typeface="Calibri" panose="020F0502020204030204"/>
              </a:rPr>
              <a:t>Krise efter 1. verdenskrig: arbejdsløshed, inflation (høje priser, lave lønninger) </a:t>
            </a:r>
          </a:p>
          <a:p>
            <a:r>
              <a:rPr lang="da-DK">
                <a:cs typeface="Calibri" panose="020F0502020204030204"/>
              </a:rPr>
              <a:t>Demokratiet klarede ikke at skabe bedre tider, kommunismen begyndte at komme. </a:t>
            </a:r>
          </a:p>
          <a:p>
            <a:r>
              <a:rPr lang="da-DK" err="1">
                <a:cs typeface="Calibri" panose="020F0502020204030204"/>
              </a:rPr>
              <a:t>Moussolini</a:t>
            </a:r>
            <a:r>
              <a:rPr lang="da-DK">
                <a:cs typeface="Calibri" panose="020F0502020204030204"/>
              </a:rPr>
              <a:t> kom med </a:t>
            </a:r>
            <a:r>
              <a:rPr lang="da-DK" err="1">
                <a:cs typeface="Calibri" panose="020F0502020204030204"/>
              </a:rPr>
              <a:t>facismen</a:t>
            </a:r>
            <a:r>
              <a:rPr lang="da-DK">
                <a:cs typeface="Calibri" panose="020F0502020204030204"/>
              </a:rPr>
              <a:t> (diktatur og storhed --&gt; ville gøre Italien til et stort rige som det gamle Rom)</a:t>
            </a:r>
          </a:p>
          <a:p>
            <a:pPr marL="0" indent="0">
              <a:buNone/>
            </a:pPr>
            <a:endParaRPr lang="da-DK">
              <a:cs typeface="Calibri" panose="020F0502020204030204"/>
            </a:endParaRPr>
          </a:p>
          <a:p>
            <a:pPr marL="0" indent="0">
              <a:buNone/>
            </a:pPr>
            <a:r>
              <a:rPr lang="da-DK">
                <a:ea typeface="+mn-lt"/>
                <a:cs typeface="+mn-lt"/>
              </a:rPr>
              <a:t>Hvad sker der i </a:t>
            </a:r>
            <a:r>
              <a:rPr lang="da-DK" b="1">
                <a:ea typeface="+mn-lt"/>
                <a:cs typeface="+mn-lt"/>
              </a:rPr>
              <a:t>TYSKLAND</a:t>
            </a:r>
            <a:r>
              <a:rPr lang="da-DK">
                <a:ea typeface="+mn-lt"/>
                <a:cs typeface="+mn-lt"/>
              </a:rPr>
              <a:t> i mellemkrigstiden? 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14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85B23-9430-A3B7-6FDB-AA0E3B62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7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93890CB0-FC2D-11E1-0BE1-A30445D27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8504" y="1825625"/>
            <a:ext cx="3832910" cy="4800187"/>
          </a:xfrm>
        </p:spPr>
      </p:pic>
    </p:spTree>
    <p:extLst>
      <p:ext uri="{BB962C8B-B14F-4D97-AF65-F5344CB8AC3E}">
        <p14:creationId xmlns:p14="http://schemas.microsoft.com/office/powerpoint/2010/main" val="4085574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076E8-667B-E7B5-6F2A-C787CC8B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cs typeface="Calibri Light"/>
              </a:rPr>
              <a:t>Spørgsmål 1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1CA90C-7CFF-AA3A-8D64-48528618A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b="1">
                <a:cs typeface="Calibri" panose="020F0502020204030204"/>
              </a:rPr>
              <a:t>Hvad stod der i </a:t>
            </a:r>
            <a:r>
              <a:rPr lang="da-DK" b="1" err="1">
                <a:cs typeface="Calibri" panose="020F0502020204030204"/>
              </a:rPr>
              <a:t>Mein</a:t>
            </a:r>
            <a:r>
              <a:rPr lang="da-DK" b="1">
                <a:cs typeface="Calibri" panose="020F0502020204030204"/>
              </a:rPr>
              <a:t> Kampf?</a:t>
            </a:r>
            <a:endParaRPr lang="da-DK">
              <a:cs typeface="Calibri" panose="020F0502020204030204"/>
            </a:endParaRPr>
          </a:p>
          <a:p>
            <a:r>
              <a:rPr lang="da-DK">
                <a:cs typeface="Calibri" panose="020F0502020204030204"/>
              </a:rPr>
              <a:t>Tyskland skulle renses for mindreværdsfolk (jøder, sigøjnere, handikappede, homoseksuelle...), </a:t>
            </a:r>
          </a:p>
          <a:p>
            <a:r>
              <a:rPr lang="da-DK">
                <a:cs typeface="Calibri" panose="020F0502020204030204"/>
              </a:rPr>
              <a:t>Den ariske race var den ledende</a:t>
            </a:r>
          </a:p>
          <a:p>
            <a:r>
              <a:rPr lang="da-DK">
                <a:cs typeface="Calibri" panose="020F0502020204030204"/>
              </a:rPr>
              <a:t>Demokratiet var værdiløst. </a:t>
            </a:r>
          </a:p>
          <a:p>
            <a:r>
              <a:rPr lang="da-DK">
                <a:cs typeface="Calibri" panose="020F0502020204030204"/>
              </a:rPr>
              <a:t>Slogan: Ét land, ét folk, én leder</a:t>
            </a:r>
            <a:endParaRPr lang="da-DK"/>
          </a:p>
          <a:p>
            <a:pPr marL="0" indent="0">
              <a:buNone/>
            </a:pPr>
            <a:endParaRPr lang="da-DK">
              <a:cs typeface="Calibri" panose="020F0502020204030204"/>
            </a:endParaRPr>
          </a:p>
          <a:p>
            <a:pPr marL="0" indent="0">
              <a:buNone/>
            </a:pPr>
            <a:endParaRPr lang="da-DK">
              <a:cs typeface="Calibri" panose="020F0502020204030204"/>
            </a:endParaRPr>
          </a:p>
        </p:txBody>
      </p:sp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0924F916-A7DC-0D43-C48C-D184C2C56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593" y="3429039"/>
            <a:ext cx="4903939" cy="337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03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D4287E-D6A9-4E93-895A-9D67656F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20" y="860028"/>
            <a:ext cx="6006192" cy="1324907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70614A"/>
                </a:solidFill>
                <a:cs typeface="Calibri Light"/>
              </a:rPr>
              <a:t>Spørgsmål 2 og 3</a:t>
            </a:r>
            <a:endParaRPr lang="da-DK">
              <a:solidFill>
                <a:srgbClr val="70614A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CAE3B0-A66D-9ADF-FE25-0C921605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220" y="2248823"/>
            <a:ext cx="6006192" cy="392813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da-DK" sz="2200" b="1">
                <a:solidFill>
                  <a:srgbClr val="70614A"/>
                </a:solidFill>
                <a:ea typeface="+mn-lt"/>
                <a:cs typeface="+mn-lt"/>
              </a:rPr>
              <a:t>Hvordan blev Hitler diktator?</a:t>
            </a:r>
          </a:p>
          <a:p>
            <a:r>
              <a:rPr lang="da-DK" sz="2200">
                <a:solidFill>
                  <a:srgbClr val="70614A"/>
                </a:solidFill>
                <a:ea typeface="+mn-lt"/>
                <a:cs typeface="+mn-lt"/>
              </a:rPr>
              <a:t>Krise i Tyskland. Hitler gav befolkningen 'syndebukke' (jøder, kommunister) og skabte jobs i staten – og fik på den måde kommunisterne med sig så de ikke gjorde oprør. Da han blev fører (leder) forbød han kommunisme – og jødedommen.</a:t>
            </a:r>
          </a:p>
          <a:p>
            <a:pPr marL="0" indent="0">
              <a:buNone/>
            </a:pPr>
            <a:r>
              <a:rPr lang="da-DK" sz="2200" b="1">
                <a:solidFill>
                  <a:srgbClr val="70614A"/>
                </a:solidFill>
                <a:ea typeface="+mn-lt"/>
                <a:cs typeface="+mn-lt"/>
              </a:rPr>
              <a:t>Hvordan afskaffede Hitler arbejdsløshed?</a:t>
            </a:r>
          </a:p>
          <a:p>
            <a:r>
              <a:rPr lang="da-DK" sz="2200">
                <a:solidFill>
                  <a:srgbClr val="70614A"/>
                </a:solidFill>
                <a:ea typeface="+mn-lt"/>
                <a:cs typeface="+mn-lt"/>
              </a:rPr>
              <a:t>Folket var fattige og arbejdsløse. Hitler havde løsningen til de gode tider. Skabte jobs til 6 mio.</a:t>
            </a:r>
          </a:p>
          <a:p>
            <a:r>
              <a:rPr lang="da-DK" sz="2200">
                <a:solidFill>
                  <a:srgbClr val="70614A"/>
                </a:solidFill>
                <a:ea typeface="+mn-lt"/>
                <a:cs typeface="+mn-lt"/>
              </a:rPr>
              <a:t>Han forbød arbejdsløsled - alle SKULLE i jobs.</a:t>
            </a:r>
          </a:p>
          <a:p>
            <a:r>
              <a:rPr lang="da-DK" sz="2200">
                <a:solidFill>
                  <a:srgbClr val="70614A"/>
                </a:solidFill>
                <a:ea typeface="+mn-lt"/>
                <a:cs typeface="+mn-lt"/>
              </a:rPr>
              <a:t>Krigsindustrien skabte mange jobs</a:t>
            </a:r>
          </a:p>
        </p:txBody>
      </p:sp>
      <p:pic>
        <p:nvPicPr>
          <p:cNvPr id="4" name="Billede 4" descr="Et billede, der indeholder tekst, bog, person, mand&#10;&#10;Beskrivelsen er genereret automatisk">
            <a:extLst>
              <a:ext uri="{FF2B5EF4-FFF2-40B4-BE49-F238E27FC236}">
                <a16:creationId xmlns:a16="http://schemas.microsoft.com/office/drawing/2014/main" id="{9CFA5D01-2897-04B9-A5B7-C304923B1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4474"/>
          <a:stretch/>
        </p:blipFill>
        <p:spPr>
          <a:xfrm>
            <a:off x="7523826" y="862763"/>
            <a:ext cx="3788081" cy="515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56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 descr="Et billede, der indeholder person, gammel, militæruniform, poserer&#10;&#10;Beskrivelsen er genereret automatisk">
            <a:extLst>
              <a:ext uri="{FF2B5EF4-FFF2-40B4-BE49-F238E27FC236}">
                <a16:creationId xmlns:a16="http://schemas.microsoft.com/office/drawing/2014/main" id="{AFFB8F34-3251-09AE-AC50-B0C81C1D0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40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CBCFC29-37AF-50EA-D397-310D48C15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>
                <a:cs typeface="Calibri Light"/>
              </a:rPr>
              <a:t>Spørgsmål 4</a:t>
            </a:r>
            <a:endParaRPr lang="da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13725D-4336-0154-E022-B08658FF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1774" y="1891406"/>
            <a:ext cx="3822189" cy="44838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da-DK" sz="2400" b="1">
                <a:cs typeface="Calibri"/>
              </a:rPr>
              <a:t>Hvad bestod racelovene af?</a:t>
            </a:r>
          </a:p>
          <a:p>
            <a:r>
              <a:rPr lang="da-DK" sz="2400">
                <a:cs typeface="Calibri"/>
              </a:rPr>
              <a:t>Jøder skulle bære Davidsstjernen</a:t>
            </a:r>
          </a:p>
          <a:p>
            <a:r>
              <a:rPr lang="da-DK" sz="2400">
                <a:cs typeface="Calibri"/>
              </a:rPr>
              <a:t>Forbød jøder at gifte sig med racerene tyskere (ariere)</a:t>
            </a:r>
          </a:p>
          <a:p>
            <a:r>
              <a:rPr lang="da-DK" sz="2400">
                <a:cs typeface="Calibri"/>
              </a:rPr>
              <a:t>Tvunget til tvangsarbejde og måtte ikke eje noget (hus, forretninger)</a:t>
            </a:r>
          </a:p>
          <a:p>
            <a:pPr marL="0" indent="0">
              <a:buNone/>
            </a:pPr>
            <a:endParaRPr lang="da-DK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4B5E1-8CA4-AEA7-5FBA-2BE4310C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7498E-2459-4E83-BE5F-2A078963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849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33842-978A-ED31-77DD-A271F2EB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09" y="-236419"/>
            <a:ext cx="10515600" cy="1325563"/>
          </a:xfrm>
        </p:spPr>
        <p:txBody>
          <a:bodyPr/>
          <a:lstStyle/>
          <a:p>
            <a:r>
              <a:rPr lang="da-DK">
                <a:cs typeface="Calibri Light"/>
              </a:rPr>
              <a:t>Opsamling</a:t>
            </a:r>
            <a:endParaRPr lang="da-DK" err="1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F6328B-B733-79E7-F0CC-A47B2DBFF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10" y="343112"/>
            <a:ext cx="10515600" cy="59632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da-DK">
              <a:cs typeface="Calibri" panose="020F0502020204030204"/>
            </a:endParaRPr>
          </a:p>
          <a:p>
            <a:pPr marL="0" indent="0">
              <a:buNone/>
            </a:pPr>
            <a:endParaRPr lang="da-DK">
              <a:cs typeface="Calibri" panose="020F0502020204030204"/>
            </a:endParaRPr>
          </a:p>
          <a:p>
            <a:pPr marL="0" indent="0">
              <a:buNone/>
            </a:pPr>
            <a:r>
              <a:rPr lang="da-DK" dirty="0">
                <a:ea typeface="+mn-lt"/>
                <a:cs typeface="+mn-lt"/>
              </a:rPr>
              <a:t>Hvad skete der i </a:t>
            </a:r>
            <a:r>
              <a:rPr lang="da-DK" b="1" dirty="0">
                <a:ea typeface="+mn-lt"/>
                <a:cs typeface="+mn-lt"/>
              </a:rPr>
              <a:t>TYSKLAND</a:t>
            </a:r>
            <a:r>
              <a:rPr lang="da-DK" dirty="0">
                <a:ea typeface="+mn-lt"/>
                <a:cs typeface="+mn-lt"/>
              </a:rPr>
              <a:t> i mellemkrigstiden? </a:t>
            </a:r>
          </a:p>
          <a:p>
            <a:pPr marL="457200" indent="-457200"/>
            <a:r>
              <a:rPr lang="da-DK" dirty="0">
                <a:cs typeface="Calibri" panose="020F0502020204030204"/>
              </a:rPr>
              <a:t>Krisetider efter 1.verdenskrig: kæmpe gæld til de vindende lande, inflation (for mange penge i samfundet = landets penge mister sin værdi), fattigdom og arbejdsløshed</a:t>
            </a:r>
          </a:p>
          <a:p>
            <a:pPr marL="457200" indent="-457200"/>
            <a:r>
              <a:rPr lang="da-DK" dirty="0">
                <a:cs typeface="Calibri" panose="020F0502020204030204"/>
              </a:rPr>
              <a:t>Kommunisterne ville lave en revolution og gøre som i Rusland</a:t>
            </a:r>
          </a:p>
          <a:p>
            <a:pPr marL="457200" indent="-457200"/>
            <a:r>
              <a:rPr lang="da-DK" dirty="0">
                <a:cs typeface="Calibri" panose="020F0502020204030204"/>
              </a:rPr>
              <a:t>Jøder og kommunisterne bliver syndebukke</a:t>
            </a:r>
          </a:p>
          <a:p>
            <a:pPr marL="457200" indent="-457200"/>
            <a:r>
              <a:rPr lang="da-DK" dirty="0">
                <a:ea typeface="+mn-lt"/>
                <a:cs typeface="+mn-lt"/>
              </a:rPr>
              <a:t>'</a:t>
            </a:r>
            <a:r>
              <a:rPr lang="da-DK" dirty="0" err="1">
                <a:ea typeface="+mn-lt"/>
                <a:cs typeface="+mn-lt"/>
              </a:rPr>
              <a:t>Mein</a:t>
            </a:r>
            <a:r>
              <a:rPr lang="da-DK" dirty="0">
                <a:ea typeface="+mn-lt"/>
                <a:cs typeface="+mn-lt"/>
              </a:rPr>
              <a:t> Kampf' (ét land, ét folk, én leder) – Hitler bliver leder og lover at Tyskland bliver 'et </a:t>
            </a:r>
            <a:r>
              <a:rPr lang="da-DK" dirty="0" err="1">
                <a:ea typeface="+mn-lt"/>
                <a:cs typeface="+mn-lt"/>
              </a:rPr>
              <a:t>storrige</a:t>
            </a:r>
            <a:r>
              <a:rPr lang="da-DK" dirty="0">
                <a:ea typeface="+mn-lt"/>
                <a:cs typeface="+mn-lt"/>
              </a:rPr>
              <a:t>', inspireret af Mussolinis Italien.</a:t>
            </a:r>
            <a:endParaRPr lang="da-DK" dirty="0">
              <a:cs typeface="Calibri" panose="020F0502020204030204"/>
            </a:endParaRPr>
          </a:p>
          <a:p>
            <a:pPr marL="457200" indent="-457200"/>
            <a:r>
              <a:rPr lang="da-DK" dirty="0">
                <a:cs typeface="Calibri" panose="020F0502020204030204"/>
              </a:rPr>
              <a:t>Hitler skaber jobs i staten og derved penge. På den måde får han kommunister og socialister med sig.</a:t>
            </a:r>
          </a:p>
          <a:p>
            <a:pPr marL="457200" indent="-457200"/>
            <a:r>
              <a:rPr lang="da-DK" dirty="0">
                <a:cs typeface="Calibri" panose="020F0502020204030204"/>
              </a:rPr>
              <a:t>Hitler indfører racelove (davidsstjerner og forbud mod at gifte sig med andre, eje huse, forretninger..)</a:t>
            </a:r>
          </a:p>
          <a:p>
            <a:pPr marL="457200" indent="-457200"/>
            <a:endParaRPr lang="da-DK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7811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CAFB0-EAC7-D65D-15FB-2A5130D2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cs typeface="Calibri Light"/>
              </a:rPr>
              <a:t>Rusland i mellemkrigstiden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5CA258-C884-0406-A095-4AC81BCD2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37326" cy="4998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b="1" u="sng" dirty="0">
                <a:cs typeface="Calibri" panose="020F0502020204030204"/>
              </a:rPr>
              <a:t>Krise i Rusland efter 1. verdenskrig:</a:t>
            </a:r>
            <a:endParaRPr lang="da-DK" b="1" u="sng" dirty="0"/>
          </a:p>
          <a:p>
            <a:r>
              <a:rPr lang="da-DK" sz="2400" dirty="0">
                <a:cs typeface="Calibri" panose="020F0502020204030204"/>
              </a:rPr>
              <a:t>Borgerkrig mellem den røde og hvide hær (kommunister og demokrater)</a:t>
            </a:r>
            <a:endParaRPr lang="da-DK" sz="2400" dirty="0">
              <a:ea typeface="+mn-lt"/>
              <a:cs typeface="+mn-lt"/>
            </a:endParaRPr>
          </a:p>
          <a:p>
            <a:r>
              <a:rPr lang="da-DK" sz="2400" dirty="0">
                <a:ea typeface="+mn-lt"/>
                <a:cs typeface="+mn-lt"/>
              </a:rPr>
              <a:t>Tørke og dårlig høst betød hungersnød (ingen mad)</a:t>
            </a:r>
          </a:p>
          <a:p>
            <a:r>
              <a:rPr lang="da-DK" sz="2400" dirty="0">
                <a:ea typeface="+mn-lt"/>
                <a:cs typeface="+mn-lt"/>
              </a:rPr>
              <a:t>I 1922 skabte Lenin Sovjetunionen/</a:t>
            </a:r>
            <a:r>
              <a:rPr lang="da-DK" sz="2400" dirty="0" err="1">
                <a:ea typeface="+mn-lt"/>
                <a:cs typeface="+mn-lt"/>
              </a:rPr>
              <a:t>Sovjetsamveldið</a:t>
            </a:r>
            <a:r>
              <a:rPr lang="da-DK" sz="2400" dirty="0">
                <a:ea typeface="+mn-lt"/>
                <a:cs typeface="+mn-lt"/>
              </a:rPr>
              <a:t>, som havde til formål at skabe ét stort kommunistisk rige. Gjorde et land modstand, blev det tvunget med magt.</a:t>
            </a:r>
          </a:p>
          <a:p>
            <a:r>
              <a:rPr lang="da-DK" sz="2400" dirty="0">
                <a:cs typeface="Calibri"/>
              </a:rPr>
              <a:t>Lenin dør i 1924 og </a:t>
            </a:r>
            <a:r>
              <a:rPr lang="da-DK" sz="2400" i="1" dirty="0">
                <a:cs typeface="Calibri"/>
              </a:rPr>
              <a:t>Josef Stalin</a:t>
            </a:r>
            <a:r>
              <a:rPr lang="da-DK" sz="2400" dirty="0">
                <a:cs typeface="Calibri"/>
              </a:rPr>
              <a:t> overtager magten</a:t>
            </a:r>
          </a:p>
          <a:p>
            <a:r>
              <a:rPr lang="da-DK" sz="2400" dirty="0">
                <a:cs typeface="Calibri"/>
              </a:rPr>
              <a:t>Stalin er kendt for at være den værste diktator i verdenshistorien</a:t>
            </a:r>
          </a:p>
          <a:p>
            <a:pPr marL="0" indent="0">
              <a:buNone/>
            </a:pPr>
            <a:endParaRPr lang="da-DK">
              <a:cs typeface="Calibri"/>
            </a:endParaRPr>
          </a:p>
        </p:txBody>
      </p:sp>
      <p:pic>
        <p:nvPicPr>
          <p:cNvPr id="5" name="Billede 5">
            <a:extLst>
              <a:ext uri="{FF2B5EF4-FFF2-40B4-BE49-F238E27FC236}">
                <a16:creationId xmlns:a16="http://schemas.microsoft.com/office/drawing/2014/main" id="{3216FC4C-9D2F-E84A-E850-E083F991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1222" y="1823561"/>
            <a:ext cx="2743200" cy="2751589"/>
          </a:xfrm>
          <a:prstGeom prst="rect">
            <a:avLst/>
          </a:prstGeom>
        </p:spPr>
      </p:pic>
      <p:pic>
        <p:nvPicPr>
          <p:cNvPr id="6" name="Billede 6">
            <a:extLst>
              <a:ext uri="{FF2B5EF4-FFF2-40B4-BE49-F238E27FC236}">
                <a16:creationId xmlns:a16="http://schemas.microsoft.com/office/drawing/2014/main" id="{3B6B1C14-79AD-029D-8C33-D1EB1D54B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222" y="133611"/>
            <a:ext cx="2743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2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10" descr="Et billede, der indeholder kort&#10;&#10;Beskrivelsen er genereret automatisk">
            <a:extLst>
              <a:ext uri="{FF2B5EF4-FFF2-40B4-BE49-F238E27FC236}">
                <a16:creationId xmlns:a16="http://schemas.microsoft.com/office/drawing/2014/main" id="{AF86698E-76C9-ED7F-3688-BF4115B55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4768" y="-1087"/>
            <a:ext cx="9906764" cy="6856542"/>
          </a:xfrm>
        </p:spPr>
      </p:pic>
    </p:spTree>
    <p:extLst>
      <p:ext uri="{BB962C8B-B14F-4D97-AF65-F5344CB8AC3E}">
        <p14:creationId xmlns:p14="http://schemas.microsoft.com/office/powerpoint/2010/main" val="3075890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72188-F926-4CD0-92BA-399D67528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5897271" cy="1330841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  <a:ea typeface="+mj-lt"/>
                <a:cs typeface="+mj-lt"/>
              </a:rPr>
              <a:t>Kommunistaﬂokkurin gjørdi av alt</a:t>
            </a:r>
            <a:endParaRPr lang="da-DK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5D59CF-B769-31F0-E295-A0111A328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5" y="2200081"/>
            <a:ext cx="5897271" cy="390260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Allir aðrir flokkar vórðu bannaðir</a:t>
            </a:r>
          </a:p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Landið var vorðið til eitt kommunistiskt einﬂoksveldi.</a:t>
            </a:r>
          </a:p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Ein sannur kommunistur skuldi seta vón sína á ﬂoksleiðsluna, ikki trúgvaá Gud.</a:t>
            </a:r>
          </a:p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Nógvar kirkjur vórðu broyttar til at vera savnngarstað hjá ﬂokkinum ella til korngoymslur. </a:t>
            </a:r>
          </a:p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Moskva varð høvuðsstaður, og kommunistarnir ﬂuttu inn í Kreml, gomlu borgina hjá tsarinum.</a:t>
            </a:r>
            <a:endParaRPr lang="da-DK" sz="16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pic>
        <p:nvPicPr>
          <p:cNvPr id="4" name="Billede 4" descr="Et billede, der indeholder tekst, person, udendørs, gruppe&#10;&#10;Beskrivelsen er genereret automatisk">
            <a:extLst>
              <a:ext uri="{FF2B5EF4-FFF2-40B4-BE49-F238E27FC236}">
                <a16:creationId xmlns:a16="http://schemas.microsoft.com/office/drawing/2014/main" id="{4E5A5F5A-2758-700F-3BBE-6075C1277E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93"/>
          <a:stretch/>
        </p:blipFill>
        <p:spPr>
          <a:xfrm>
            <a:off x="7863840" y="1093694"/>
            <a:ext cx="3253619" cy="4017393"/>
          </a:xfrm>
          <a:prstGeom prst="rect">
            <a:avLst/>
          </a:prstGeom>
        </p:spPr>
      </p:pic>
      <p:pic>
        <p:nvPicPr>
          <p:cNvPr id="6" name="Billede 6" descr="Et billede, der indeholder himmel, udendørs, offentlig bygning&#10;&#10;Beskrivelsen er genereret automatisk">
            <a:extLst>
              <a:ext uri="{FF2B5EF4-FFF2-40B4-BE49-F238E27FC236}">
                <a16:creationId xmlns:a16="http://schemas.microsoft.com/office/drawing/2014/main" id="{85595A0C-E72E-F11B-5E1D-AE759FAE5B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90" r="-1" b="-1"/>
          <a:stretch/>
        </p:blipFill>
        <p:spPr>
          <a:xfrm>
            <a:off x="9092771" y="4421361"/>
            <a:ext cx="2517431" cy="17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8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F0DF8-7CA4-B49B-02DF-AD0C9AC0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64" y="-27430"/>
            <a:ext cx="4283082" cy="1454051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chemeClr val="tx2"/>
                </a:solidFill>
                <a:cs typeface="Calibri Light"/>
              </a:rPr>
              <a:t>Josef Stalin</a:t>
            </a:r>
            <a:endParaRPr lang="da-DK" sz="4000" dirty="0">
              <a:solidFill>
                <a:schemeClr val="tx2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EC1AB4-B391-4219-CE5F-62E03E649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005146"/>
            <a:ext cx="4282740" cy="5866670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da-DK" sz="2000" dirty="0">
                <a:solidFill>
                  <a:schemeClr val="tx2"/>
                </a:solidFill>
                <a:cs typeface="Calibri"/>
              </a:rPr>
              <a:t>Stalin ville skabe stor vækst i industri og landbrug</a:t>
            </a:r>
          </a:p>
          <a:p>
            <a:endParaRPr lang="da-DK" sz="2000">
              <a:solidFill>
                <a:schemeClr val="tx2"/>
              </a:solidFill>
              <a:cs typeface="Calibri"/>
            </a:endParaRPr>
          </a:p>
          <a:p>
            <a:r>
              <a:rPr lang="da-DK" sz="2000" dirty="0">
                <a:solidFill>
                  <a:schemeClr val="tx2"/>
                </a:solidFill>
                <a:cs typeface="Calibri"/>
              </a:rPr>
              <a:t>Stalin tvang bønderne til at frasige sig den jord, som Lenin havde givet dem. Gjorde bønderne modstand, blev de sendt i arbejdslejre i Sibirien eller skudt. Gårdene blev sammenlagt under stor-bønder, kaldt Kulakker. (</a:t>
            </a:r>
            <a:r>
              <a:rPr lang="da-DK" sz="2000" dirty="0">
                <a:solidFill>
                  <a:schemeClr val="tx2"/>
                </a:solidFill>
                <a:ea typeface="+mn-lt"/>
                <a:cs typeface="+mn-lt"/>
              </a:rPr>
              <a:t>FØ: </a:t>
            </a:r>
            <a:r>
              <a:rPr lang="da-DK" sz="2000" dirty="0" err="1">
                <a:solidFill>
                  <a:schemeClr val="tx2"/>
                </a:solidFill>
                <a:ea typeface="+mn-lt"/>
                <a:cs typeface="+mn-lt"/>
              </a:rPr>
              <a:t>samvirkisjarðarbrúk</a:t>
            </a:r>
            <a:r>
              <a:rPr lang="da-DK" sz="2000" dirty="0">
                <a:solidFill>
                  <a:schemeClr val="tx2"/>
                </a:solidFill>
                <a:ea typeface="+mn-lt"/>
                <a:cs typeface="+mn-lt"/>
              </a:rPr>
              <a:t>, kolkolsir)</a:t>
            </a:r>
            <a:endParaRPr lang="da-DK" sz="2000" dirty="0">
              <a:solidFill>
                <a:schemeClr val="tx2"/>
              </a:solidFill>
              <a:cs typeface="Calibri"/>
            </a:endParaRPr>
          </a:p>
          <a:p>
            <a:endParaRPr lang="da-DK" sz="2000">
              <a:solidFill>
                <a:schemeClr val="tx2"/>
              </a:solidFill>
              <a:cs typeface="Calibri"/>
            </a:endParaRPr>
          </a:p>
          <a:p>
            <a:r>
              <a:rPr lang="da-DK" sz="2000" dirty="0">
                <a:solidFill>
                  <a:schemeClr val="tx2"/>
                </a:solidFill>
                <a:cs typeface="Calibri"/>
              </a:rPr>
              <a:t>Stalin havde en </a:t>
            </a:r>
            <a:r>
              <a:rPr lang="da-DK" sz="2000" dirty="0" err="1">
                <a:solidFill>
                  <a:schemeClr val="tx2"/>
                </a:solidFill>
                <a:cs typeface="Calibri"/>
              </a:rPr>
              <a:t>fem-årsplan</a:t>
            </a:r>
            <a:r>
              <a:rPr lang="da-DK" sz="2000" dirty="0">
                <a:solidFill>
                  <a:schemeClr val="tx2"/>
                </a:solidFill>
                <a:cs typeface="Calibri"/>
              </a:rPr>
              <a:t> for landbrug og industri. Den skulle følges og alle mål mås uanset hvad</a:t>
            </a:r>
          </a:p>
          <a:p>
            <a:endParaRPr lang="da-DK" sz="200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da-DK" sz="2000" b="1" u="sng" dirty="0">
                <a:solidFill>
                  <a:schemeClr val="tx2"/>
                </a:solidFill>
                <a:ea typeface="+mn-lt"/>
                <a:cs typeface="+mn-lt"/>
              </a:rPr>
              <a:t>Eksempel på mål i femårsplanen:</a:t>
            </a:r>
            <a:r>
              <a:rPr lang="da-DK" sz="2000" dirty="0">
                <a:solidFill>
                  <a:schemeClr val="tx2"/>
                </a:solidFill>
                <a:ea typeface="+mn-lt"/>
                <a:cs typeface="+mn-lt"/>
              </a:rPr>
              <a:t> </a:t>
            </a:r>
          </a:p>
          <a:p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"</a:t>
            </a:r>
            <a:r>
              <a:rPr lang="da-DK" sz="2000" i="1" dirty="0" err="1">
                <a:solidFill>
                  <a:schemeClr val="tx2"/>
                </a:solidFill>
                <a:ea typeface="+mn-lt"/>
                <a:cs typeface="+mn-lt"/>
              </a:rPr>
              <a:t>Framleiðslan</a:t>
            </a:r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 skal </a:t>
            </a:r>
            <a:r>
              <a:rPr lang="da-DK" sz="2000" i="1" dirty="0" err="1">
                <a:solidFill>
                  <a:schemeClr val="tx2"/>
                </a:solidFill>
                <a:ea typeface="+mn-lt"/>
                <a:cs typeface="+mn-lt"/>
              </a:rPr>
              <a:t>trífaldast</a:t>
            </a:r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. Tit </a:t>
            </a:r>
            <a:r>
              <a:rPr lang="da-DK" sz="2000" i="1" dirty="0" err="1">
                <a:solidFill>
                  <a:schemeClr val="tx2"/>
                </a:solidFill>
                <a:ea typeface="+mn-lt"/>
                <a:cs typeface="+mn-lt"/>
              </a:rPr>
              <a:t>hava</a:t>
            </a:r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da-DK" sz="2000" i="1" dirty="0" err="1">
                <a:solidFill>
                  <a:schemeClr val="tx2"/>
                </a:solidFill>
                <a:ea typeface="+mn-lt"/>
                <a:cs typeface="+mn-lt"/>
              </a:rPr>
              <a:t>fimmár</a:t>
            </a:r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 til </a:t>
            </a:r>
            <a:r>
              <a:rPr lang="da-DK" sz="2000" i="1" dirty="0" err="1">
                <a:solidFill>
                  <a:schemeClr val="tx2"/>
                </a:solidFill>
                <a:ea typeface="+mn-lt"/>
                <a:cs typeface="+mn-lt"/>
              </a:rPr>
              <a:t>tess</a:t>
            </a:r>
            <a:r>
              <a:rPr lang="da-DK" sz="2000" i="1" dirty="0">
                <a:solidFill>
                  <a:schemeClr val="tx2"/>
                </a:solidFill>
                <a:ea typeface="+mn-lt"/>
                <a:cs typeface="+mn-lt"/>
              </a:rPr>
              <a:t>!"</a:t>
            </a:r>
            <a:endParaRPr lang="da-DK" dirty="0">
              <a:solidFill>
                <a:schemeClr val="tx2"/>
              </a:solidFill>
              <a:latin typeface="Calibri Light"/>
              <a:ea typeface="+mn-lt"/>
              <a:cs typeface="+mn-lt"/>
            </a:endParaRPr>
          </a:p>
          <a:p>
            <a:r>
              <a:rPr lang="da-DK" sz="2000" dirty="0" err="1">
                <a:latin typeface="Calibri Light"/>
                <a:ea typeface="+mn-lt"/>
                <a:cs typeface="+mn-lt"/>
              </a:rPr>
              <a:t>Øll</a:t>
            </a:r>
            <a:r>
              <a:rPr lang="da-DK" sz="2000" dirty="0">
                <a:latin typeface="Calibri Light"/>
                <a:ea typeface="+mn-lt"/>
                <a:cs typeface="+mn-lt"/>
              </a:rPr>
              <a:t> børn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skuldu</a:t>
            </a:r>
            <a:r>
              <a:rPr lang="da-DK" sz="2000" dirty="0">
                <a:latin typeface="Calibri Light"/>
                <a:ea typeface="+mn-lt"/>
                <a:cs typeface="+mn-lt"/>
              </a:rPr>
              <a:t>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ganga</a:t>
            </a:r>
            <a:r>
              <a:rPr lang="da-DK" sz="2000" dirty="0">
                <a:latin typeface="Calibri Light"/>
                <a:ea typeface="+mn-lt"/>
                <a:cs typeface="+mn-lt"/>
              </a:rPr>
              <a:t> í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skúla</a:t>
            </a:r>
            <a:endParaRPr lang="da-DK" dirty="0" err="1">
              <a:latin typeface="Calibri Light"/>
              <a:ea typeface="+mn-lt"/>
              <a:cs typeface="+mn-lt"/>
            </a:endParaRPr>
          </a:p>
          <a:p>
            <a:r>
              <a:rPr lang="da-DK" sz="2000" dirty="0">
                <a:latin typeface="Calibri Light"/>
                <a:ea typeface="+mn-lt"/>
                <a:cs typeface="+mn-lt"/>
              </a:rPr>
              <a:t>18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milliónir</a:t>
            </a:r>
            <a:r>
              <a:rPr lang="da-DK" sz="2000" dirty="0">
                <a:latin typeface="Calibri Light"/>
                <a:ea typeface="+mn-lt"/>
                <a:cs typeface="+mn-lt"/>
              </a:rPr>
              <a:t>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vaksin</a:t>
            </a:r>
            <a:r>
              <a:rPr lang="da-DK" sz="2000" dirty="0">
                <a:latin typeface="Calibri Light"/>
                <a:ea typeface="+mn-lt"/>
                <a:cs typeface="+mn-lt"/>
              </a:rPr>
              <a:t>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skuldu</a:t>
            </a:r>
            <a:r>
              <a:rPr lang="da-DK" sz="2000" dirty="0">
                <a:latin typeface="Calibri Light"/>
                <a:ea typeface="+mn-lt"/>
                <a:cs typeface="+mn-lt"/>
              </a:rPr>
              <a:t>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læra</a:t>
            </a:r>
            <a:r>
              <a:rPr lang="da-DK" sz="2000" dirty="0">
                <a:latin typeface="Calibri Light"/>
                <a:ea typeface="+mn-lt"/>
                <a:cs typeface="+mn-lt"/>
              </a:rPr>
              <a:t> at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lesa</a:t>
            </a:r>
            <a:r>
              <a:rPr lang="da-DK" sz="2000" dirty="0">
                <a:latin typeface="Calibri Light"/>
                <a:ea typeface="+mn-lt"/>
                <a:cs typeface="+mn-lt"/>
              </a:rPr>
              <a:t> og </a:t>
            </a:r>
            <a:r>
              <a:rPr lang="da-DK" sz="2000" dirty="0" err="1">
                <a:latin typeface="Calibri Light"/>
                <a:ea typeface="+mn-lt"/>
                <a:cs typeface="+mn-lt"/>
              </a:rPr>
              <a:t>skriva</a:t>
            </a:r>
            <a:r>
              <a:rPr lang="da-DK" sz="2000" dirty="0">
                <a:latin typeface="Calibri Light"/>
                <a:ea typeface="+mn-lt"/>
                <a:cs typeface="+mn-lt"/>
              </a:rPr>
              <a:t>.</a:t>
            </a:r>
            <a:endParaRPr lang="da-DK" dirty="0">
              <a:latin typeface="Calibri Light"/>
              <a:ea typeface="+mn-lt"/>
              <a:cs typeface="+mn-lt"/>
            </a:endParaRPr>
          </a:p>
        </p:txBody>
      </p:sp>
      <p:pic>
        <p:nvPicPr>
          <p:cNvPr id="5" name="Billede 5" descr="Et billede, der indeholder mand, bærer, person, hat&#10;&#10;Beskrivelsen er genereret automatisk">
            <a:extLst>
              <a:ext uri="{FF2B5EF4-FFF2-40B4-BE49-F238E27FC236}">
                <a16:creationId xmlns:a16="http://schemas.microsoft.com/office/drawing/2014/main" id="{9A55B13B-9A87-AC11-9F1E-494B031702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375" r="2" b="19627"/>
          <a:stretch/>
        </p:blipFill>
        <p:spPr>
          <a:xfrm>
            <a:off x="5491133" y="286529"/>
            <a:ext cx="2275744" cy="2275744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6" name="Billede 6" descr="Et billede, der indeholder udendørs, sten&#10;&#10;Beskrivelsen er genereret automatisk">
            <a:extLst>
              <a:ext uri="{FF2B5EF4-FFF2-40B4-BE49-F238E27FC236}">
                <a16:creationId xmlns:a16="http://schemas.microsoft.com/office/drawing/2014/main" id="{3AC8F5D9-80FB-C861-877C-4496970E0A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-3" b="159"/>
          <a:stretch/>
        </p:blipFill>
        <p:spPr>
          <a:xfrm>
            <a:off x="5734231" y="2527224"/>
            <a:ext cx="3379716" cy="3316386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7" name="Billede 7">
            <a:extLst>
              <a:ext uri="{FF2B5EF4-FFF2-40B4-BE49-F238E27FC236}">
                <a16:creationId xmlns:a16="http://schemas.microsoft.com/office/drawing/2014/main" id="{F3B1EAF3-FC97-6C91-B3AA-6D74F34CB1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15209" r="6182" b="1"/>
          <a:stretch/>
        </p:blipFill>
        <p:spPr>
          <a:xfrm>
            <a:off x="7996635" y="10"/>
            <a:ext cx="4211230" cy="3776772"/>
          </a:xfrm>
          <a:custGeom>
            <a:avLst/>
            <a:gdLst/>
            <a:ahLst/>
            <a:cxnLst/>
            <a:rect l="l" t="t" r="r" b="b"/>
            <a:pathLst>
              <a:path w="4405154" h="3776782">
                <a:moveTo>
                  <a:pt x="279221" y="0"/>
                </a:moveTo>
                <a:lnTo>
                  <a:pt x="4405154" y="0"/>
                </a:lnTo>
                <a:lnTo>
                  <a:pt x="4405154" y="3055054"/>
                </a:lnTo>
                <a:lnTo>
                  <a:pt x="4266200" y="3181344"/>
                </a:lnTo>
                <a:cubicBezTo>
                  <a:pt x="3815461" y="3553326"/>
                  <a:pt x="3237603" y="3776782"/>
                  <a:pt x="2607554" y="3776782"/>
                </a:cubicBezTo>
                <a:cubicBezTo>
                  <a:pt x="1167442" y="3776782"/>
                  <a:pt x="0" y="2609341"/>
                  <a:pt x="0" y="1169228"/>
                </a:cubicBezTo>
                <a:cubicBezTo>
                  <a:pt x="0" y="809200"/>
                  <a:pt x="72965" y="466214"/>
                  <a:pt x="204915" y="15425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4" name="Billede 4" descr="Et billede, der indeholder udendørs, himmel, person, gruppe&#10;&#10;Beskrivelsen er genereret automatisk">
            <a:extLst>
              <a:ext uri="{FF2B5EF4-FFF2-40B4-BE49-F238E27FC236}">
                <a16:creationId xmlns:a16="http://schemas.microsoft.com/office/drawing/2014/main" id="{BCE22F07-0DE6-D15E-EB7C-3545CB3BE5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9111" r="20655" b="4"/>
          <a:stretch/>
        </p:blipFill>
        <p:spPr>
          <a:xfrm>
            <a:off x="8754343" y="3907436"/>
            <a:ext cx="3453522" cy="2950205"/>
          </a:xfrm>
          <a:custGeom>
            <a:avLst/>
            <a:gdLst/>
            <a:ahLst/>
            <a:cxnLst/>
            <a:rect l="l" t="t" r="r" b="b"/>
            <a:pathLst>
              <a:path w="3453522" h="2950205">
                <a:moveTo>
                  <a:pt x="1901420" y="0"/>
                </a:moveTo>
                <a:cubicBezTo>
                  <a:pt x="2492116" y="0"/>
                  <a:pt x="3019900" y="269355"/>
                  <a:pt x="3368648" y="691940"/>
                </a:cubicBezTo>
                <a:lnTo>
                  <a:pt x="3453522" y="805440"/>
                </a:lnTo>
                <a:lnTo>
                  <a:pt x="3453522" y="2950205"/>
                </a:lnTo>
                <a:lnTo>
                  <a:pt x="316036" y="2950205"/>
                </a:lnTo>
                <a:lnTo>
                  <a:pt x="229491" y="2807749"/>
                </a:lnTo>
                <a:cubicBezTo>
                  <a:pt x="83134" y="2538330"/>
                  <a:pt x="0" y="2229583"/>
                  <a:pt x="0" y="1901419"/>
                </a:cubicBezTo>
                <a:cubicBezTo>
                  <a:pt x="0" y="851294"/>
                  <a:pt x="851295" y="0"/>
                  <a:pt x="1901420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79497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537839-87A2-6AFB-3AED-E89414BD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>
            <a:normAutofit/>
          </a:bodyPr>
          <a:lstStyle/>
          <a:p>
            <a:r>
              <a:rPr lang="da-DK" sz="3400">
                <a:cs typeface="Calibri Light"/>
              </a:rPr>
              <a:t>Hitler og Stalin</a:t>
            </a:r>
            <a:br>
              <a:rPr lang="da-DK" sz="3400">
                <a:cs typeface="Calibri Light"/>
              </a:rPr>
            </a:br>
            <a:r>
              <a:rPr lang="da-DK" sz="3400">
                <a:cs typeface="Calibri Light"/>
              </a:rPr>
              <a:t>= match made in </a:t>
            </a:r>
            <a:r>
              <a:rPr lang="da-DK" sz="3400" err="1">
                <a:cs typeface="Calibri Light"/>
              </a:rPr>
              <a:t>heaven</a:t>
            </a:r>
            <a:endParaRPr lang="da-DK" sz="3400">
              <a:cs typeface="Calibri Light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6677A0-0D5C-FBAD-B442-19C388800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da-DK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da-DK" sz="1800">
                <a:ea typeface="+mn-lt"/>
                <a:cs typeface="+mn-lt"/>
              </a:rPr>
              <a:t>Tá ið Stalin knappliga – tað fekk allan heimin at undrast – gjørdi vinasáttmála við Hitler í 1939, var tað bara fyri at vinna meira tíð. Stalin herbúði seg fyri at kunna verja seg, og Hitler fyri at kunna leypa á seinni</a:t>
            </a:r>
            <a:endParaRPr lang="da-DK" sz="1800">
              <a:cs typeface="Calibri" panose="020F0502020204030204"/>
            </a:endParaRPr>
          </a:p>
        </p:txBody>
      </p:sp>
      <p:pic>
        <p:nvPicPr>
          <p:cNvPr id="4" name="Billede 4" descr="Et billede, der indeholder tekst, bog&#10;&#10;Beskrivelsen er genereret automatisk">
            <a:extLst>
              <a:ext uri="{FF2B5EF4-FFF2-40B4-BE49-F238E27FC236}">
                <a16:creationId xmlns:a16="http://schemas.microsoft.com/office/drawing/2014/main" id="{DFE17937-00DB-0DDF-6206-87E711248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3" r="13459" b="2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Billede 5" descr="Et billede, der indeholder person, mand, stående, militæruniform&#10;&#10;Beskrivelsen er genereret automatisk">
            <a:extLst>
              <a:ext uri="{FF2B5EF4-FFF2-40B4-BE49-F238E27FC236}">
                <a16:creationId xmlns:a16="http://schemas.microsoft.com/office/drawing/2014/main" id="{46411135-AF8E-641E-8159-2446ED614F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84" r="26147" b="2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6" name="Billede 6">
            <a:extLst>
              <a:ext uri="{FF2B5EF4-FFF2-40B4-BE49-F238E27FC236}">
                <a16:creationId xmlns:a16="http://schemas.microsoft.com/office/drawing/2014/main" id="{E380166B-6C92-1FB9-860B-1F2B2FF56D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78" r="4" b="4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1789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BB9ACCC5-7C15-08F6-B0E2-EC22517F8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3658" y="155489"/>
            <a:ext cx="4270985" cy="6699967"/>
          </a:xfrm>
        </p:spPr>
      </p:pic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0397B0EF-F2F6-6438-9190-369AD642B306}"/>
              </a:ext>
            </a:extLst>
          </p:cNvPr>
          <p:cNvCxnSpPr/>
          <p:nvPr/>
        </p:nvCxnSpPr>
        <p:spPr>
          <a:xfrm>
            <a:off x="4469703" y="4850703"/>
            <a:ext cx="3862191" cy="41754"/>
          </a:xfrm>
          <a:prstGeom prst="straightConnector1">
            <a:avLst/>
          </a:prstGeom>
          <a:ln w="57150">
            <a:solidFill>
              <a:srgbClr val="4472C4"/>
            </a:solidFill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D691E258-88D3-9E97-8D68-A8C1EF8C611E}"/>
              </a:ext>
            </a:extLst>
          </p:cNvPr>
          <p:cNvCxnSpPr>
            <a:cxnSpLocks/>
          </p:cNvCxnSpPr>
          <p:nvPr/>
        </p:nvCxnSpPr>
        <p:spPr>
          <a:xfrm>
            <a:off x="4469702" y="5299551"/>
            <a:ext cx="3830876" cy="10439"/>
          </a:xfrm>
          <a:prstGeom prst="straightConnector1">
            <a:avLst/>
          </a:prstGeom>
          <a:ln w="57150">
            <a:solidFill>
              <a:srgbClr val="4472C4"/>
            </a:solidFill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053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551B0-59A3-84D0-02C5-F2261FA5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166" y="250303"/>
            <a:ext cx="4802249" cy="1275101"/>
          </a:xfrm>
        </p:spPr>
        <p:txBody>
          <a:bodyPr anchor="b">
            <a:normAutofit/>
          </a:bodyPr>
          <a:lstStyle/>
          <a:p>
            <a:r>
              <a:rPr lang="da-DK" sz="4000">
                <a:cs typeface="Calibri Light"/>
              </a:rPr>
              <a:t>Mellemkrigstiden i Spanien</a:t>
            </a:r>
            <a:endParaRPr lang="da-DK" sz="4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B67C16-9965-ED3D-1A4E-4B1FED0CE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1550" y="1590241"/>
            <a:ext cx="4802249" cy="522447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sz="1800" dirty="0">
                <a:cs typeface="Calibri"/>
              </a:rPr>
              <a:t>I Spanien var der demokrati, end til borgerkrigen, hvor Franco som general i hæren gjorde oprør (revolution) og kæmpede sig til magten over demokratiet --&gt; Borgerkrig</a:t>
            </a:r>
          </a:p>
          <a:p>
            <a:pPr marL="0" indent="0">
              <a:buNone/>
            </a:pPr>
            <a:endParaRPr lang="da-DK" sz="1800">
              <a:cs typeface="Calibri"/>
            </a:endParaRPr>
          </a:p>
          <a:p>
            <a:r>
              <a:rPr lang="da-DK" sz="1800" dirty="0">
                <a:cs typeface="Calibri"/>
              </a:rPr>
              <a:t>Borgerkrigen varede 1936-1939 og var mellem det venstreorienterede parti '</a:t>
            </a:r>
            <a:r>
              <a:rPr lang="da-DK" sz="1800" dirty="0" err="1">
                <a:cs typeface="Calibri"/>
              </a:rPr>
              <a:t>Falengeflokkinum</a:t>
            </a:r>
            <a:r>
              <a:rPr lang="da-DK" sz="1800" dirty="0">
                <a:cs typeface="Calibri"/>
              </a:rPr>
              <a:t>' og det højreorienterede parti </a:t>
            </a:r>
            <a:r>
              <a:rPr lang="da-DK" sz="1800" dirty="0">
                <a:ea typeface="+mn-lt"/>
                <a:cs typeface="+mn-lt"/>
              </a:rPr>
              <a:t>'</a:t>
            </a:r>
            <a:r>
              <a:rPr lang="da-DK" sz="1800" dirty="0" err="1">
                <a:ea typeface="+mn-lt"/>
                <a:cs typeface="+mn-lt"/>
              </a:rPr>
              <a:t>Fólkafylkingin</a:t>
            </a:r>
            <a:r>
              <a:rPr lang="da-DK" sz="1800" dirty="0">
                <a:ea typeface="+mn-lt"/>
                <a:cs typeface="+mn-lt"/>
              </a:rPr>
              <a:t>'.</a:t>
            </a:r>
            <a:endParaRPr lang="da-DK" sz="1800" dirty="0">
              <a:cs typeface="Calibri"/>
            </a:endParaRPr>
          </a:p>
          <a:p>
            <a:endParaRPr lang="da-DK" sz="1800">
              <a:cs typeface="Calibri"/>
            </a:endParaRPr>
          </a:p>
          <a:p>
            <a:r>
              <a:rPr lang="da-DK" sz="1800" dirty="0">
                <a:cs typeface="Calibri"/>
              </a:rPr>
              <a:t>Mange mænd fra andre demokratiske lande deltog i denne krig for at sikre, at demokratiet ikke forsvandt som i andre lande (Rusland, Tyskland og Italien)</a:t>
            </a:r>
          </a:p>
          <a:p>
            <a:endParaRPr lang="da-DK" sz="1800">
              <a:cs typeface="Calibri"/>
            </a:endParaRPr>
          </a:p>
          <a:p>
            <a:r>
              <a:rPr lang="da-DK" sz="1800" dirty="0">
                <a:cs typeface="Calibri"/>
              </a:rPr>
              <a:t>Tyskland og Italien hjalp Franco og </a:t>
            </a:r>
            <a:r>
              <a:rPr lang="da-DK" sz="1800" dirty="0">
                <a:ea typeface="+mn-lt"/>
                <a:cs typeface="+mn-lt"/>
              </a:rPr>
              <a:t>'</a:t>
            </a:r>
            <a:r>
              <a:rPr lang="da-DK" sz="1800" dirty="0" err="1">
                <a:ea typeface="+mn-lt"/>
                <a:cs typeface="+mn-lt"/>
              </a:rPr>
              <a:t>Falengeflokkinum</a:t>
            </a:r>
            <a:r>
              <a:rPr lang="da-DK" sz="1800" dirty="0">
                <a:ea typeface="+mn-lt"/>
                <a:cs typeface="+mn-lt"/>
              </a:rPr>
              <a:t>'. Rusland hjalp '</a:t>
            </a:r>
            <a:r>
              <a:rPr lang="da-DK" sz="1800" dirty="0" err="1">
                <a:ea typeface="+mn-lt"/>
                <a:cs typeface="+mn-lt"/>
              </a:rPr>
              <a:t>Fólkafylkingin</a:t>
            </a:r>
            <a:r>
              <a:rPr lang="da-DK" sz="1800" dirty="0">
                <a:ea typeface="+mn-lt"/>
                <a:cs typeface="+mn-lt"/>
              </a:rPr>
              <a:t>'.</a:t>
            </a:r>
            <a:endParaRPr lang="da-DK" sz="1800" dirty="0">
              <a:cs typeface="Calibri"/>
            </a:endParaRPr>
          </a:p>
          <a:p>
            <a:endParaRPr lang="da-DK" sz="1100">
              <a:cs typeface="Calibri"/>
            </a:endParaRPr>
          </a:p>
        </p:txBody>
      </p:sp>
      <p:pic>
        <p:nvPicPr>
          <p:cNvPr id="6" name="Billede 6" descr="Et billede, der indeholder tekst, person, udendørs&#10;&#10;Beskrivelsen er genereret automatisk">
            <a:extLst>
              <a:ext uri="{FF2B5EF4-FFF2-40B4-BE49-F238E27FC236}">
                <a16:creationId xmlns:a16="http://schemas.microsoft.com/office/drawing/2014/main" id="{9BF023FB-CFBC-89D7-8F1F-2F05B3126A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75" r="17624" b="-1"/>
          <a:stretch/>
        </p:blipFill>
        <p:spPr>
          <a:xfrm>
            <a:off x="-1" y="10"/>
            <a:ext cx="3003123" cy="3892380"/>
          </a:xfrm>
          <a:prstGeom prst="rect">
            <a:avLst/>
          </a:prstGeom>
        </p:spPr>
      </p:pic>
      <p:pic>
        <p:nvPicPr>
          <p:cNvPr id="7" name="Billede 7" descr="Et billede, der indeholder tekst, poserer, gruppe, udendørs&#10;&#10;Beskrivelsen er genereret automatisk">
            <a:extLst>
              <a:ext uri="{FF2B5EF4-FFF2-40B4-BE49-F238E27FC236}">
                <a16:creationId xmlns:a16="http://schemas.microsoft.com/office/drawing/2014/main" id="{E7F1FB00-FE2D-CCD7-76FE-A7F3EF7D6B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82" r="20856" b="3"/>
          <a:stretch/>
        </p:blipFill>
        <p:spPr>
          <a:xfrm>
            <a:off x="3180257" y="10"/>
            <a:ext cx="3016307" cy="2785935"/>
          </a:xfrm>
          <a:prstGeom prst="rect">
            <a:avLst/>
          </a:prstGeom>
        </p:spPr>
      </p:pic>
      <p:pic>
        <p:nvPicPr>
          <p:cNvPr id="5" name="Billede 5" descr="Et billede, der indeholder person, udendørs, gammel, sort&#10;&#10;Beskrivelsen er genereret automatisk">
            <a:extLst>
              <a:ext uri="{FF2B5EF4-FFF2-40B4-BE49-F238E27FC236}">
                <a16:creationId xmlns:a16="http://schemas.microsoft.com/office/drawing/2014/main" id="{6C6BC5BF-8FE3-7DF8-DB5D-98D3D17B34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06" r="9733" b="1"/>
          <a:stretch/>
        </p:blipFill>
        <p:spPr>
          <a:xfrm>
            <a:off x="-1" y="4079988"/>
            <a:ext cx="3003123" cy="2778013"/>
          </a:xfrm>
          <a:prstGeom prst="rect">
            <a:avLst/>
          </a:prstGeom>
        </p:spPr>
      </p:pic>
      <p:pic>
        <p:nvPicPr>
          <p:cNvPr id="8" name="Billede 8" descr="Et billede, der indeholder tekst, udendørs, træ, person&#10;&#10;Beskrivelsen er genereret automatisk">
            <a:extLst>
              <a:ext uri="{FF2B5EF4-FFF2-40B4-BE49-F238E27FC236}">
                <a16:creationId xmlns:a16="http://schemas.microsoft.com/office/drawing/2014/main" id="{99A87F15-8782-C84C-FEBF-D7B982AA34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11" r="18191" b="1"/>
          <a:stretch/>
        </p:blipFill>
        <p:spPr>
          <a:xfrm>
            <a:off x="3180257" y="2957665"/>
            <a:ext cx="3016307" cy="39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5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 descr="Et billede, der indeholder tekst, tøj, adskillige&#10;&#10;Beskrivelsen er genereret automatisk">
            <a:extLst>
              <a:ext uri="{FF2B5EF4-FFF2-40B4-BE49-F238E27FC236}">
                <a16:creationId xmlns:a16="http://schemas.microsoft.com/office/drawing/2014/main" id="{9B2DD203-E9B9-B836-9AE6-014926860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95" y="83217"/>
            <a:ext cx="12141518" cy="5440733"/>
          </a:xfrm>
          <a:prstGeom prst="rect">
            <a:avLst/>
          </a:prstGeom>
        </p:spPr>
      </p:pic>
      <p:pic>
        <p:nvPicPr>
          <p:cNvPr id="5" name="Billede 5" descr="Et billede, der indeholder person, indendørs&#10;&#10;Beskrivelsen er genereret automatisk">
            <a:extLst>
              <a:ext uri="{FF2B5EF4-FFF2-40B4-BE49-F238E27FC236}">
                <a16:creationId xmlns:a16="http://schemas.microsoft.com/office/drawing/2014/main" id="{39813AC9-2890-EB14-5419-4C2C5405C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551" y="4227414"/>
            <a:ext cx="1938068" cy="257260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4F5669B-B36F-4561-A3CC-BBC866B15916}"/>
              </a:ext>
            </a:extLst>
          </p:cNvPr>
          <p:cNvSpPr txBox="1"/>
          <p:nvPr/>
        </p:nvSpPr>
        <p:spPr>
          <a:xfrm>
            <a:off x="54779" y="5687524"/>
            <a:ext cx="114061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dirty="0">
                <a:latin typeface="Arial Nova"/>
                <a:cs typeface="Calibri"/>
              </a:rPr>
              <a:t>Eina </a:t>
            </a:r>
            <a:r>
              <a:rPr lang="da-DK" dirty="0" err="1">
                <a:latin typeface="Arial Nova"/>
                <a:cs typeface="Calibri"/>
              </a:rPr>
              <a:t>ferð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segði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ein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týskur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heryvirmaður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við</a:t>
            </a:r>
            <a:r>
              <a:rPr lang="da-DK" dirty="0">
                <a:latin typeface="Arial Nova"/>
                <a:cs typeface="Calibri"/>
              </a:rPr>
              <a:t> Picasso (</a:t>
            </a:r>
            <a:r>
              <a:rPr lang="da-DK" dirty="0" err="1">
                <a:latin typeface="Arial Nova"/>
                <a:cs typeface="Calibri"/>
              </a:rPr>
              <a:t>um</a:t>
            </a:r>
            <a:r>
              <a:rPr lang="da-DK" dirty="0">
                <a:latin typeface="Arial Nova"/>
                <a:cs typeface="Calibri"/>
              </a:rPr>
              <a:t> </a:t>
            </a:r>
            <a:r>
              <a:rPr lang="da-DK" dirty="0" err="1">
                <a:latin typeface="Arial Nova"/>
                <a:cs typeface="Calibri"/>
              </a:rPr>
              <a:t>málningin</a:t>
            </a:r>
            <a:r>
              <a:rPr lang="da-DK" dirty="0">
                <a:latin typeface="Arial Nova"/>
                <a:cs typeface="Calibri"/>
              </a:rPr>
              <a:t> Guernica): </a:t>
            </a:r>
            <a:endParaRPr lang="da-DK"/>
          </a:p>
          <a:p>
            <a:r>
              <a:rPr lang="da-DK" dirty="0">
                <a:latin typeface="Arial Nova"/>
                <a:cs typeface="Calibri"/>
              </a:rPr>
              <a:t>“</a:t>
            </a:r>
            <a:r>
              <a:rPr lang="da-DK" i="1" dirty="0" err="1">
                <a:latin typeface="Arial Nova"/>
                <a:cs typeface="Calibri"/>
              </a:rPr>
              <a:t>Tað</a:t>
            </a:r>
            <a:r>
              <a:rPr lang="da-DK" i="1" dirty="0">
                <a:latin typeface="Arial Nova"/>
                <a:cs typeface="Calibri"/>
              </a:rPr>
              <a:t> er </a:t>
            </a:r>
            <a:r>
              <a:rPr lang="da-DK" i="1" dirty="0" err="1">
                <a:latin typeface="Arial Nova"/>
                <a:cs typeface="Calibri"/>
              </a:rPr>
              <a:t>eitt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stórsligið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verk</a:t>
            </a:r>
            <a:r>
              <a:rPr lang="da-DK" i="1" dirty="0">
                <a:latin typeface="Arial Nova"/>
                <a:cs typeface="Calibri"/>
              </a:rPr>
              <a:t>, sum </a:t>
            </a:r>
            <a:r>
              <a:rPr lang="da-DK" i="1" dirty="0" err="1">
                <a:latin typeface="Arial Nova"/>
                <a:cs typeface="Calibri"/>
              </a:rPr>
              <a:t>tygum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hava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gjørt</a:t>
            </a:r>
            <a:r>
              <a:rPr lang="da-DK" i="1" dirty="0">
                <a:latin typeface="Arial Nova"/>
                <a:cs typeface="Calibri"/>
              </a:rPr>
              <a:t>.</a:t>
            </a:r>
            <a:r>
              <a:rPr lang="da-DK" dirty="0">
                <a:latin typeface="Arial Nova"/>
                <a:cs typeface="Calibri"/>
              </a:rPr>
              <a:t>” </a:t>
            </a:r>
            <a:endParaRPr lang="da-DK">
              <a:latin typeface="Calibri" panose="020F0502020204030204"/>
              <a:cs typeface="Calibri"/>
            </a:endParaRPr>
          </a:p>
          <a:p>
            <a:r>
              <a:rPr lang="da-DK" dirty="0">
                <a:latin typeface="Arial Nova"/>
                <a:cs typeface="Calibri"/>
              </a:rPr>
              <a:t>“</a:t>
            </a:r>
            <a:r>
              <a:rPr lang="da-DK" i="1" dirty="0" err="1">
                <a:latin typeface="Arial Nova"/>
                <a:cs typeface="Calibri"/>
              </a:rPr>
              <a:t>Ikki</a:t>
            </a:r>
            <a:r>
              <a:rPr lang="da-DK" i="1" dirty="0">
                <a:latin typeface="Arial Nova"/>
                <a:cs typeface="Calibri"/>
              </a:rPr>
              <a:t> eg - </a:t>
            </a:r>
            <a:r>
              <a:rPr lang="da-DK" i="1" dirty="0" err="1">
                <a:latin typeface="Arial Nova"/>
                <a:cs typeface="Calibri"/>
              </a:rPr>
              <a:t>tað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eru</a:t>
            </a:r>
            <a:r>
              <a:rPr lang="da-DK" i="1" dirty="0">
                <a:latin typeface="Arial Nova"/>
                <a:cs typeface="Calibri"/>
              </a:rPr>
              <a:t> tit, sum </a:t>
            </a:r>
            <a:r>
              <a:rPr lang="da-DK" i="1" dirty="0" err="1">
                <a:latin typeface="Arial Nova"/>
                <a:cs typeface="Calibri"/>
              </a:rPr>
              <a:t>hava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gjørt</a:t>
            </a:r>
            <a:r>
              <a:rPr lang="da-DK" i="1" dirty="0">
                <a:latin typeface="Arial Nova"/>
                <a:cs typeface="Calibri"/>
              </a:rPr>
              <a:t> </a:t>
            </a:r>
            <a:r>
              <a:rPr lang="da-DK" i="1" dirty="0" err="1">
                <a:latin typeface="Arial Nova"/>
                <a:cs typeface="Calibri"/>
              </a:rPr>
              <a:t>tað</a:t>
            </a:r>
            <a:r>
              <a:rPr lang="da-DK" dirty="0">
                <a:latin typeface="Arial Nova"/>
                <a:cs typeface="Calibri"/>
              </a:rPr>
              <a:t>” </a:t>
            </a:r>
            <a:r>
              <a:rPr lang="da-DK" dirty="0" err="1">
                <a:latin typeface="Arial Nova"/>
                <a:cs typeface="Calibri"/>
              </a:rPr>
              <a:t>svaraði</a:t>
            </a:r>
            <a:r>
              <a:rPr lang="da-DK" dirty="0">
                <a:latin typeface="Arial Nova"/>
                <a:cs typeface="Calibri"/>
              </a:rPr>
              <a:t> Picasso. </a:t>
            </a:r>
            <a:endParaRPr lang="da-DK">
              <a:cs typeface="Calibri"/>
            </a:endParaRPr>
          </a:p>
          <a:p>
            <a:r>
              <a:rPr lang="da-DK" b="1" dirty="0" err="1">
                <a:latin typeface="Arial Nova"/>
                <a:cs typeface="Calibri"/>
              </a:rPr>
              <a:t>Hvat</a:t>
            </a:r>
            <a:r>
              <a:rPr lang="da-DK" b="1" dirty="0">
                <a:latin typeface="Arial Nova"/>
                <a:cs typeface="Calibri"/>
              </a:rPr>
              <a:t> </a:t>
            </a:r>
            <a:r>
              <a:rPr lang="da-DK" b="1" dirty="0" err="1">
                <a:latin typeface="Arial Nova"/>
                <a:cs typeface="Calibri"/>
              </a:rPr>
              <a:t>meinti</a:t>
            </a:r>
            <a:r>
              <a:rPr lang="da-DK" b="1" dirty="0">
                <a:latin typeface="Arial Nova"/>
                <a:cs typeface="Calibri"/>
              </a:rPr>
              <a:t> </a:t>
            </a:r>
            <a:r>
              <a:rPr lang="da-DK" b="1" dirty="0" err="1">
                <a:latin typeface="Arial Nova"/>
                <a:cs typeface="Calibri"/>
              </a:rPr>
              <a:t>hann</a:t>
            </a:r>
            <a:r>
              <a:rPr lang="da-DK" b="1" dirty="0">
                <a:latin typeface="Arial Nova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0362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ED8617-E722-0333-D6BC-537A42C0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cs typeface="Calibri Light"/>
              </a:rPr>
              <a:t>Francisco Franco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7F71B6-A531-0471-A3E7-946D12543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dirty="0">
                <a:ea typeface="+mn-lt"/>
                <a:cs typeface="+mn-lt"/>
              </a:rPr>
              <a:t>Franco var generel og kæmpede for </a:t>
            </a:r>
            <a:r>
              <a:rPr lang="da-DK" dirty="0" err="1">
                <a:cs typeface="Calibri"/>
              </a:rPr>
              <a:t>Falengeflokkinum</a:t>
            </a:r>
            <a:r>
              <a:rPr lang="da-DK" dirty="0">
                <a:cs typeface="Calibri"/>
              </a:rPr>
              <a:t> (</a:t>
            </a:r>
            <a:r>
              <a:rPr lang="da-DK" dirty="0" err="1">
                <a:cs typeface="Calibri"/>
              </a:rPr>
              <a:t>Falange</a:t>
            </a:r>
            <a:r>
              <a:rPr lang="da-DK" dirty="0">
                <a:cs typeface="Calibri"/>
              </a:rPr>
              <a:t>).</a:t>
            </a:r>
            <a:r>
              <a:rPr lang="da-DK" dirty="0">
                <a:ea typeface="+mn-lt"/>
                <a:cs typeface="+mn-lt"/>
              </a:rPr>
              <a:t> </a:t>
            </a:r>
            <a:endParaRPr lang="en-US" dirty="0">
              <a:ea typeface="+mn-lt"/>
              <a:cs typeface="+mn-lt"/>
            </a:endParaRPr>
          </a:p>
          <a:p>
            <a:r>
              <a:rPr lang="da-DK" dirty="0">
                <a:ea typeface="+mn-lt"/>
                <a:cs typeface="+mn-lt"/>
              </a:rPr>
              <a:t>Franco fik hjælp fra Tyskland og Italien</a:t>
            </a:r>
          </a:p>
          <a:p>
            <a:r>
              <a:rPr lang="da-DK" dirty="0">
                <a:cs typeface="Calibri"/>
              </a:rPr>
              <a:t>Døde i 1975. Først da, kom der demokrati i Italien igen.</a:t>
            </a:r>
          </a:p>
          <a:p>
            <a:endParaRPr lang="da-DK">
              <a:ea typeface="+mn-lt"/>
              <a:cs typeface="+mn-lt"/>
            </a:endParaRPr>
          </a:p>
          <a:p>
            <a:r>
              <a:rPr lang="da-DK" dirty="0">
                <a:ea typeface="+mn-lt"/>
                <a:cs typeface="+mn-lt"/>
                <a:hlinkClick r:id="rId2"/>
              </a:rPr>
              <a:t>www.netflix.com/watch/81457045?trackId=255824129</a:t>
            </a:r>
            <a:r>
              <a:rPr lang="da-DK" dirty="0">
                <a:ea typeface="+mn-lt"/>
                <a:cs typeface="+mn-lt"/>
              </a:rPr>
              <a:t> </a:t>
            </a:r>
            <a:endParaRPr lang="da-DK" dirty="0">
              <a:cs typeface="Calibri"/>
            </a:endParaRPr>
          </a:p>
        </p:txBody>
      </p:sp>
      <p:pic>
        <p:nvPicPr>
          <p:cNvPr id="4" name="Billede 4" descr="Et billede, der indeholder tekst, person, bærer&#10;&#10;Beskrivelsen er genereret automatisk">
            <a:extLst>
              <a:ext uri="{FF2B5EF4-FFF2-40B4-BE49-F238E27FC236}">
                <a16:creationId xmlns:a16="http://schemas.microsoft.com/office/drawing/2014/main" id="{8C3515DD-A2BF-CF55-406C-277F31E0C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661" y="4411120"/>
            <a:ext cx="4246323" cy="238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68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DCC4BB-8FBC-2D5F-32FF-E966ECDFE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2343"/>
            <a:ext cx="10515600" cy="599035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da-DK" dirty="0" err="1">
                <a:ea typeface="+mn-lt"/>
                <a:cs typeface="+mn-lt"/>
              </a:rPr>
              <a:t>Hvussu</a:t>
            </a:r>
            <a:r>
              <a:rPr lang="da-DK" dirty="0">
                <a:ea typeface="+mn-lt"/>
                <a:cs typeface="+mn-lt"/>
              </a:rPr>
              <a:t> kom Franco til </a:t>
            </a:r>
            <a:r>
              <a:rPr lang="da-DK" dirty="0" err="1">
                <a:ea typeface="+mn-lt"/>
                <a:cs typeface="+mn-lt"/>
              </a:rPr>
              <a:t>valdið</a:t>
            </a:r>
            <a:r>
              <a:rPr lang="da-DK" dirty="0">
                <a:ea typeface="+mn-lt"/>
                <a:cs typeface="+mn-lt"/>
              </a:rPr>
              <a:t> í </a:t>
            </a:r>
            <a:r>
              <a:rPr lang="da-DK" dirty="0" err="1">
                <a:ea typeface="+mn-lt"/>
                <a:cs typeface="+mn-lt"/>
              </a:rPr>
              <a:t>Spania</a:t>
            </a:r>
            <a:r>
              <a:rPr lang="da-DK" dirty="0">
                <a:ea typeface="+mn-lt"/>
                <a:cs typeface="+mn-lt"/>
              </a:rPr>
              <a:t>?</a:t>
            </a:r>
          </a:p>
          <a:p>
            <a:pPr marL="514350" indent="-514350">
              <a:buAutoNum type="arabicPeriod"/>
            </a:pPr>
            <a:endParaRPr lang="da-DK" dirty="0">
              <a:ea typeface="+mn-lt"/>
              <a:cs typeface="+mn-lt"/>
            </a:endParaRPr>
          </a:p>
          <a:p>
            <a:pPr marL="514350" indent="-514350">
              <a:buAutoNum type="arabicPeriod"/>
            </a:pPr>
            <a:r>
              <a:rPr lang="da-DK" dirty="0" err="1">
                <a:ea typeface="+mn-lt"/>
                <a:cs typeface="+mn-lt"/>
              </a:rPr>
              <a:t>Hvør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stuðlað</a:t>
            </a:r>
            <a:r>
              <a:rPr lang="da-DK" dirty="0">
                <a:ea typeface="+mn-lt"/>
                <a:cs typeface="+mn-lt"/>
              </a:rPr>
              <a:t> i </a:t>
            </a:r>
            <a:r>
              <a:rPr lang="da-DK" dirty="0" err="1">
                <a:ea typeface="+mn-lt"/>
                <a:cs typeface="+mn-lt"/>
              </a:rPr>
              <a:t>Falengeflokkinum</a:t>
            </a:r>
            <a:r>
              <a:rPr lang="da-DK" dirty="0">
                <a:ea typeface="+mn-lt"/>
                <a:cs typeface="+mn-lt"/>
              </a:rPr>
              <a:t>, og </a:t>
            </a:r>
            <a:r>
              <a:rPr lang="da-DK" dirty="0" err="1">
                <a:ea typeface="+mn-lt"/>
                <a:cs typeface="+mn-lt"/>
              </a:rPr>
              <a:t>hvørji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vóru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tey</a:t>
            </a:r>
            <a:r>
              <a:rPr lang="da-DK" dirty="0">
                <a:ea typeface="+mn-lt"/>
                <a:cs typeface="+mn-lt"/>
              </a:rPr>
              <a:t>, sum </a:t>
            </a:r>
            <a:r>
              <a:rPr lang="da-DK" dirty="0" err="1">
                <a:ea typeface="+mn-lt"/>
                <a:cs typeface="+mn-lt"/>
              </a:rPr>
              <a:t>stuðlaðu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Fólkafylkingini</a:t>
            </a:r>
            <a:r>
              <a:rPr lang="da-DK" dirty="0">
                <a:ea typeface="+mn-lt"/>
                <a:cs typeface="+mn-lt"/>
              </a:rPr>
              <a:t>?</a:t>
            </a:r>
            <a:endParaRPr lang="da-DK"/>
          </a:p>
          <a:p>
            <a:pPr marL="514350" indent="-514350">
              <a:buAutoNum type="arabicPeriod"/>
            </a:pPr>
            <a:endParaRPr lang="da-DK" dirty="0">
              <a:ea typeface="+mn-lt"/>
              <a:cs typeface="+mn-lt"/>
            </a:endParaRPr>
          </a:p>
          <a:p>
            <a:pPr marL="514350" indent="-514350">
              <a:buAutoNum type="arabicPeriod"/>
            </a:pPr>
            <a:r>
              <a:rPr lang="da-DK" dirty="0" err="1">
                <a:ea typeface="+mn-lt"/>
                <a:cs typeface="+mn-lt"/>
              </a:rPr>
              <a:t>Hvønn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áhuga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hevði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Týskland</a:t>
            </a:r>
            <a:r>
              <a:rPr lang="da-DK" dirty="0">
                <a:ea typeface="+mn-lt"/>
                <a:cs typeface="+mn-lt"/>
              </a:rPr>
              <a:t> í </a:t>
            </a:r>
            <a:r>
              <a:rPr lang="da-DK" dirty="0" err="1">
                <a:ea typeface="+mn-lt"/>
                <a:cs typeface="+mn-lt"/>
              </a:rPr>
              <a:t>borgarakrígnum</a:t>
            </a:r>
            <a:r>
              <a:rPr lang="da-DK" dirty="0">
                <a:ea typeface="+mn-lt"/>
                <a:cs typeface="+mn-lt"/>
              </a:rPr>
              <a:t> í </a:t>
            </a:r>
            <a:r>
              <a:rPr lang="da-DK" dirty="0" err="1">
                <a:ea typeface="+mn-lt"/>
                <a:cs typeface="+mn-lt"/>
              </a:rPr>
              <a:t>Spania</a:t>
            </a:r>
            <a:endParaRPr lang="da-DK"/>
          </a:p>
          <a:p>
            <a:pPr marL="514350" indent="-514350">
              <a:buAutoNum type="arabicPeriod"/>
            </a:pPr>
            <a:endParaRPr lang="da-DK" dirty="0">
              <a:ea typeface="+mn-lt"/>
              <a:cs typeface="+mn-lt"/>
            </a:endParaRPr>
          </a:p>
          <a:p>
            <a:pPr marL="514350" indent="-514350">
              <a:buAutoNum type="arabicPeriod"/>
            </a:pPr>
            <a:r>
              <a:rPr lang="da-DK" dirty="0">
                <a:ea typeface="+mn-lt"/>
                <a:cs typeface="+mn-lt"/>
              </a:rPr>
              <a:t>Eina </a:t>
            </a:r>
            <a:r>
              <a:rPr lang="da-DK" dirty="0" err="1">
                <a:ea typeface="+mn-lt"/>
                <a:cs typeface="+mn-lt"/>
              </a:rPr>
              <a:t>ferð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segði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ein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týskur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heryvirmaður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við</a:t>
            </a:r>
            <a:r>
              <a:rPr lang="da-DK" dirty="0">
                <a:ea typeface="+mn-lt"/>
                <a:cs typeface="+mn-lt"/>
              </a:rPr>
              <a:t> Picasso (</a:t>
            </a:r>
            <a:r>
              <a:rPr lang="da-DK" dirty="0" err="1">
                <a:ea typeface="+mn-lt"/>
                <a:cs typeface="+mn-lt"/>
              </a:rPr>
              <a:t>um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málningin</a:t>
            </a:r>
            <a:r>
              <a:rPr lang="da-DK" dirty="0">
                <a:ea typeface="+mn-lt"/>
                <a:cs typeface="+mn-lt"/>
              </a:rPr>
              <a:t> Guernica): “</a:t>
            </a:r>
            <a:r>
              <a:rPr lang="da-DK" dirty="0" err="1">
                <a:ea typeface="+mn-lt"/>
                <a:cs typeface="+mn-lt"/>
              </a:rPr>
              <a:t>Tað</a:t>
            </a:r>
            <a:r>
              <a:rPr lang="da-DK" dirty="0">
                <a:ea typeface="+mn-lt"/>
                <a:cs typeface="+mn-lt"/>
              </a:rPr>
              <a:t> er </a:t>
            </a:r>
            <a:r>
              <a:rPr lang="da-DK" dirty="0" err="1">
                <a:ea typeface="+mn-lt"/>
                <a:cs typeface="+mn-lt"/>
              </a:rPr>
              <a:t>eitt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stórsligið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verk</a:t>
            </a:r>
            <a:r>
              <a:rPr lang="da-DK" dirty="0">
                <a:ea typeface="+mn-lt"/>
                <a:cs typeface="+mn-lt"/>
              </a:rPr>
              <a:t>, sum </a:t>
            </a:r>
            <a:r>
              <a:rPr lang="da-DK" dirty="0" err="1">
                <a:ea typeface="+mn-lt"/>
                <a:cs typeface="+mn-lt"/>
              </a:rPr>
              <a:t>tygum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hava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gjørt</a:t>
            </a:r>
            <a:r>
              <a:rPr lang="da-DK" dirty="0">
                <a:ea typeface="+mn-lt"/>
                <a:cs typeface="+mn-lt"/>
              </a:rPr>
              <a:t>.” “</a:t>
            </a:r>
            <a:r>
              <a:rPr lang="da-DK" dirty="0" err="1">
                <a:ea typeface="+mn-lt"/>
                <a:cs typeface="+mn-lt"/>
              </a:rPr>
              <a:t>Ikki</a:t>
            </a:r>
            <a:r>
              <a:rPr lang="da-DK" dirty="0">
                <a:ea typeface="+mn-lt"/>
                <a:cs typeface="+mn-lt"/>
              </a:rPr>
              <a:t> eg - </a:t>
            </a:r>
            <a:r>
              <a:rPr lang="da-DK" dirty="0" err="1">
                <a:ea typeface="+mn-lt"/>
                <a:cs typeface="+mn-lt"/>
              </a:rPr>
              <a:t>tað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eru</a:t>
            </a:r>
            <a:r>
              <a:rPr lang="da-DK" dirty="0">
                <a:ea typeface="+mn-lt"/>
                <a:cs typeface="+mn-lt"/>
              </a:rPr>
              <a:t> tit, sum </a:t>
            </a:r>
            <a:r>
              <a:rPr lang="da-DK" dirty="0" err="1">
                <a:ea typeface="+mn-lt"/>
                <a:cs typeface="+mn-lt"/>
              </a:rPr>
              <a:t>hava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gjørt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tað</a:t>
            </a:r>
            <a:r>
              <a:rPr lang="da-DK" dirty="0">
                <a:ea typeface="+mn-lt"/>
                <a:cs typeface="+mn-lt"/>
              </a:rPr>
              <a:t>, ”</a:t>
            </a:r>
            <a:r>
              <a:rPr lang="da-DK" dirty="0" err="1">
                <a:ea typeface="+mn-lt"/>
                <a:cs typeface="+mn-lt"/>
              </a:rPr>
              <a:t>svaraði</a:t>
            </a:r>
            <a:r>
              <a:rPr lang="da-DK" dirty="0">
                <a:ea typeface="+mn-lt"/>
                <a:cs typeface="+mn-lt"/>
              </a:rPr>
              <a:t> Picasso. </a:t>
            </a:r>
            <a:r>
              <a:rPr lang="da-DK" dirty="0" err="1">
                <a:ea typeface="+mn-lt"/>
                <a:cs typeface="+mn-lt"/>
              </a:rPr>
              <a:t>Hvat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meinti</a:t>
            </a:r>
            <a:r>
              <a:rPr lang="da-DK" dirty="0">
                <a:ea typeface="+mn-lt"/>
                <a:cs typeface="+mn-lt"/>
              </a:rPr>
              <a:t> </a:t>
            </a:r>
            <a:r>
              <a:rPr lang="da-DK" dirty="0" err="1">
                <a:ea typeface="+mn-lt"/>
                <a:cs typeface="+mn-lt"/>
              </a:rPr>
              <a:t>hann</a:t>
            </a:r>
            <a:r>
              <a:rPr lang="da-DK" dirty="0">
                <a:ea typeface="+mn-lt"/>
                <a:cs typeface="+mn-lt"/>
              </a:rPr>
              <a:t>?</a:t>
            </a:r>
          </a:p>
          <a:p>
            <a:pPr marL="514350" indent="-514350">
              <a:buAutoNum type="arabicPeriod"/>
            </a:pPr>
            <a:endParaRPr lang="da-DK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da-DK" dirty="0">
                <a:cs typeface="Calibri" panose="020F0502020204030204"/>
              </a:rPr>
              <a:t>Les s. 41-44 </a:t>
            </a:r>
            <a:endParaRPr lang="da-DK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5655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26576-FA6B-1D1D-57D0-7DAA0FCF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2307F5-B3B6-5847-E40C-311B76CC4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3701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D5562-AF8F-B206-6358-7FEEB3E9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Hitler Fires Great Nazi Rally">
            <a:hlinkClick r:id="" action="ppaction://media"/>
            <a:extLst>
              <a:ext uri="{FF2B5EF4-FFF2-40B4-BE49-F238E27FC236}">
                <a16:creationId xmlns:a16="http://schemas.microsoft.com/office/drawing/2014/main" id="{3A31CD3F-E335-AAA7-F15F-37106ACC19C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2286794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299136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AB63B-15B9-9992-D2F2-75F94E33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cs typeface="Calibri Light"/>
              </a:rPr>
              <a:t>Diktatur 41-49</a:t>
            </a:r>
            <a:endParaRPr lang="da-DK"/>
          </a:p>
        </p:txBody>
      </p:sp>
      <p:pic>
        <p:nvPicPr>
          <p:cNvPr id="7" name="Onlinemedier 6" title="Diktaturer">
            <a:hlinkClick r:id="" action="ppaction://media"/>
            <a:extLst>
              <a:ext uri="{FF2B5EF4-FFF2-40B4-BE49-F238E27FC236}">
                <a16:creationId xmlns:a16="http://schemas.microsoft.com/office/drawing/2014/main" id="{89A9613B-A09D-BFA4-851B-7FFF624110B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2287588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3626425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47B2C-61D0-D7E5-5CCC-C70E4C659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0"/>
            <a:ext cx="10515600" cy="18400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err="1">
                <a:cs typeface="Calibri Light"/>
              </a:rPr>
              <a:t>Hvem</a:t>
            </a:r>
            <a:r>
              <a:rPr lang="en-US" sz="5200">
                <a:cs typeface="Calibri Light"/>
              </a:rPr>
              <a:t> </a:t>
            </a:r>
            <a:r>
              <a:rPr lang="en-US" sz="5200" err="1">
                <a:cs typeface="Calibri Light"/>
              </a:rPr>
              <a:t>gjorde</a:t>
            </a:r>
            <a:r>
              <a:rPr lang="en-US" sz="5200">
                <a:cs typeface="Calibri Light"/>
              </a:rPr>
              <a:t> </a:t>
            </a:r>
            <a:r>
              <a:rPr lang="en-US" sz="5200" err="1">
                <a:cs typeface="Calibri Light"/>
              </a:rPr>
              <a:t>hvad</a:t>
            </a:r>
            <a:r>
              <a:rPr lang="en-US" sz="5200">
                <a:cs typeface="Calibri Light"/>
              </a:rPr>
              <a:t>?</a:t>
            </a:r>
            <a:endParaRPr lang="en-US" sz="5200" kern="1200">
              <a:latin typeface="+mj-lt"/>
              <a:ea typeface="+mj-ea"/>
              <a:cs typeface="+mj-cs"/>
            </a:endParaRPr>
          </a:p>
        </p:txBody>
      </p:sp>
      <p:pic>
        <p:nvPicPr>
          <p:cNvPr id="4" name="Billede 4" descr="Et billede, der indeholder mand, person, bærer, hat&#10;&#10;Beskrivelsen er genereret automatisk">
            <a:extLst>
              <a:ext uri="{FF2B5EF4-FFF2-40B4-BE49-F238E27FC236}">
                <a16:creationId xmlns:a16="http://schemas.microsoft.com/office/drawing/2014/main" id="{D82A32F2-CAD2-245B-8D9B-F8DB07445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021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6" name="Billede 6" descr="Et billede, der indeholder tekst, person, mand, indendørs&#10;&#10;Beskrivelsen er genereret automatisk">
            <a:extLst>
              <a:ext uri="{FF2B5EF4-FFF2-40B4-BE49-F238E27FC236}">
                <a16:creationId xmlns:a16="http://schemas.microsoft.com/office/drawing/2014/main" id="{43AB6711-3804-990C-CD62-4AD9BE9ACC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9" r="40928" b="-2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7" name="Billede 7" descr="Et billede, der indeholder udendørs, person&#10;&#10;Beskrivelsen er genereret automatisk">
            <a:extLst>
              <a:ext uri="{FF2B5EF4-FFF2-40B4-BE49-F238E27FC236}">
                <a16:creationId xmlns:a16="http://schemas.microsoft.com/office/drawing/2014/main" id="{5E1F4C69-84AF-CE20-89EC-A7C3BF7C0D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4" r="-2" b="6906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5" name="Billede 5" descr="Et billede, der indeholder tekst, person, bærer&#10;&#10;Beskrivelsen er genereret automatisk">
            <a:extLst>
              <a:ext uri="{FF2B5EF4-FFF2-40B4-BE49-F238E27FC236}">
                <a16:creationId xmlns:a16="http://schemas.microsoft.com/office/drawing/2014/main" id="{03BAB6A5-1C7C-1DB7-ADDD-9EEB50A7B3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89" r="29187" b="-1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>
            <a:extLst>
              <a:ext uri="{FF2B5EF4-FFF2-40B4-BE49-F238E27FC236}">
                <a16:creationId xmlns:a16="http://schemas.microsoft.com/office/drawing/2014/main" id="{B1FAAD06-C140-B5C9-45AC-DAE98788F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533" y="-1087"/>
            <a:ext cx="9100304" cy="6856543"/>
          </a:xfrm>
        </p:spPr>
      </p:pic>
    </p:spTree>
    <p:extLst>
      <p:ext uri="{BB962C8B-B14F-4D97-AF65-F5344CB8AC3E}">
        <p14:creationId xmlns:p14="http://schemas.microsoft.com/office/powerpoint/2010/main" val="3624763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DB30A-6C38-947D-A142-F2E678D3A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cs typeface="Calibri Light"/>
              </a:rPr>
              <a:t>Demokrati?</a:t>
            </a:r>
            <a:endParaRPr lang="da-DK" dirty="0"/>
          </a:p>
        </p:txBody>
      </p:sp>
      <p:pic>
        <p:nvPicPr>
          <p:cNvPr id="4" name="Billede 4" descr="Et billede, der indeholder tekst, skilt, træ, udendørs&#10;&#10;Beskrivelsen er genereret automatisk">
            <a:extLst>
              <a:ext uri="{FF2B5EF4-FFF2-40B4-BE49-F238E27FC236}">
                <a16:creationId xmlns:a16="http://schemas.microsoft.com/office/drawing/2014/main" id="{B19E003F-9FE9-2146-23F9-9ACAE1B92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11" t="-1015" r="30288" b="21574"/>
          <a:stretch/>
        </p:blipFill>
        <p:spPr>
          <a:xfrm>
            <a:off x="2306385" y="1715190"/>
            <a:ext cx="3674421" cy="4848255"/>
          </a:xfrm>
        </p:spPr>
      </p:pic>
      <p:pic>
        <p:nvPicPr>
          <p:cNvPr id="5" name="Billede 5" descr="Et billede, der indeholder tekst, himmel, udendørs, skilt&#10;&#10;Beskrivelsen er genereret automatisk">
            <a:extLst>
              <a:ext uri="{FF2B5EF4-FFF2-40B4-BE49-F238E27FC236}">
                <a16:creationId xmlns:a16="http://schemas.microsoft.com/office/drawing/2014/main" id="{6D06F5B8-E6A8-A9F6-4076-7557D11464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70" t="2857" r="13173" b="-2143"/>
          <a:stretch/>
        </p:blipFill>
        <p:spPr>
          <a:xfrm>
            <a:off x="6712227" y="1829215"/>
            <a:ext cx="3853456" cy="48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11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0BF6940F-E05D-AE75-2213-444C8C565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6515" y="446860"/>
            <a:ext cx="3463193" cy="4210804"/>
          </a:xfr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BAF7B25-6C29-AFCD-22BE-DA3A5B07350D}"/>
              </a:ext>
            </a:extLst>
          </p:cNvPr>
          <p:cNvSpPr txBox="1"/>
          <p:nvPr/>
        </p:nvSpPr>
        <p:spPr>
          <a:xfrm>
            <a:off x="3049220" y="4784481"/>
            <a:ext cx="715474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2400" dirty="0">
                <a:ea typeface="Calibri"/>
                <a:cs typeface="Calibri"/>
              </a:rPr>
              <a:t>Læs s. 45-46 når du er færdig med opgaven!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305256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30FD8-5806-39DB-9270-5D7546A9B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cs typeface="Calibri Light"/>
              </a:rPr>
              <a:t>s. 45-46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94D695-F735-8096-DCF2-F079623FC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da" b="1" dirty="0">
                <a:ea typeface="+mn-lt"/>
                <a:cs typeface="+mn-lt"/>
              </a:rPr>
              <a:t>Lav en PowerPoint om teksten i bogen. </a:t>
            </a:r>
            <a:endParaRPr lang="da-DK">
              <a:ea typeface="+mn-lt"/>
              <a:cs typeface="+mn-lt"/>
            </a:endParaRPr>
          </a:p>
          <a:p>
            <a:pPr>
              <a:buNone/>
            </a:pPr>
            <a:endParaRPr lang="da" b="1" dirty="0">
              <a:ea typeface="+mn-lt"/>
              <a:cs typeface="+mn-lt"/>
            </a:endParaRPr>
          </a:p>
          <a:p>
            <a:pPr>
              <a:buNone/>
            </a:pPr>
            <a:r>
              <a:rPr lang="da" u="sng" dirty="0">
                <a:ea typeface="+mn-lt"/>
                <a:cs typeface="+mn-lt"/>
              </a:rPr>
              <a:t>PowerPoint skal bestå af: </a:t>
            </a:r>
            <a:endParaRPr lang="da-DK">
              <a:ea typeface="+mn-lt"/>
              <a:cs typeface="+mn-lt"/>
            </a:endParaRPr>
          </a:p>
          <a:p>
            <a:pPr>
              <a:buFont typeface="Arial"/>
            </a:pPr>
            <a:r>
              <a:rPr lang="da" dirty="0">
                <a:ea typeface="+mn-lt"/>
                <a:cs typeface="+mn-lt"/>
              </a:rPr>
              <a:t>Teksten i stikord – klassen skal kunne skrive noter</a:t>
            </a:r>
            <a:endParaRPr lang="da-DK" dirty="0">
              <a:ea typeface="+mn-lt"/>
              <a:cs typeface="+mn-lt"/>
            </a:endParaRPr>
          </a:p>
          <a:p>
            <a:pPr>
              <a:buFont typeface="Arial"/>
            </a:pPr>
            <a:r>
              <a:rPr lang="da" dirty="0">
                <a:ea typeface="+mn-lt"/>
                <a:cs typeface="+mn-lt"/>
              </a:rPr>
              <a:t>Jeres svar på spørgsmålet</a:t>
            </a:r>
            <a:endParaRPr lang="da-DK" dirty="0">
              <a:ea typeface="+mn-lt"/>
              <a:cs typeface="+mn-lt"/>
            </a:endParaRPr>
          </a:p>
          <a:p>
            <a:pPr>
              <a:buFont typeface="Arial"/>
            </a:pPr>
            <a:r>
              <a:rPr lang="da">
                <a:ea typeface="+mn-lt"/>
                <a:cs typeface="+mn-lt"/>
              </a:rPr>
              <a:t>Brug internettet til at finde mere om emnet</a:t>
            </a:r>
            <a:endParaRPr lang="da-DK">
              <a:ea typeface="+mn-lt"/>
              <a:cs typeface="+mn-lt"/>
            </a:endParaRPr>
          </a:p>
          <a:p>
            <a:pPr>
              <a:buFont typeface="Arial"/>
            </a:pPr>
            <a:r>
              <a:rPr lang="da">
                <a:ea typeface="+mn-lt"/>
                <a:cs typeface="+mn-lt"/>
              </a:rPr>
              <a:t>Et billede der passer til teksten</a:t>
            </a:r>
            <a:endParaRPr lang="da-DK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0474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867729-5836-8811-88C0-C5472C47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8610" y="906501"/>
            <a:ext cx="6162805" cy="6105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2000" b="1" u="sng">
                <a:cs typeface="Calibri"/>
              </a:rPr>
              <a:t>Gruppe 3 (3):</a:t>
            </a:r>
            <a:endParaRPr lang="da-DK" sz="2000" u="sng">
              <a:cs typeface="Calibri"/>
            </a:endParaRPr>
          </a:p>
          <a:p>
            <a:pPr marL="0" indent="0">
              <a:buNone/>
            </a:pPr>
            <a:r>
              <a:rPr lang="da-DK" sz="2000">
                <a:cs typeface="Calibri"/>
              </a:rPr>
              <a:t>Les: </a:t>
            </a:r>
            <a:r>
              <a:rPr lang="da-DK" sz="2000" err="1">
                <a:cs typeface="Calibri"/>
              </a:rPr>
              <a:t>Einræðini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halda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saman</a:t>
            </a:r>
            <a:r>
              <a:rPr lang="da-DK" sz="2000">
                <a:cs typeface="Calibri"/>
              </a:rPr>
              <a:t>. </a:t>
            </a:r>
          </a:p>
          <a:p>
            <a:pPr marL="0" indent="0">
              <a:buNone/>
            </a:pPr>
            <a:r>
              <a:rPr lang="da-DK" sz="2000" err="1">
                <a:cs typeface="Calibri"/>
              </a:rPr>
              <a:t>Spurning</a:t>
            </a:r>
            <a:r>
              <a:rPr lang="da-DK" sz="2000">
                <a:cs typeface="Calibri"/>
              </a:rPr>
              <a:t>: </a:t>
            </a:r>
            <a:r>
              <a:rPr lang="da-DK" sz="2000" err="1">
                <a:cs typeface="Calibri"/>
              </a:rPr>
              <a:t>Hvørji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lond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hoyrdu</a:t>
            </a:r>
            <a:r>
              <a:rPr lang="da-DK" sz="2000">
                <a:cs typeface="Calibri"/>
              </a:rPr>
              <a:t> til </a:t>
            </a:r>
            <a:r>
              <a:rPr lang="da-DK" sz="2000" err="1">
                <a:cs typeface="Calibri"/>
              </a:rPr>
              <a:t>ásarveldini</a:t>
            </a:r>
            <a:r>
              <a:rPr lang="da-DK" sz="2000">
                <a:cs typeface="Calibri"/>
              </a:rPr>
              <a:t> og </a:t>
            </a:r>
            <a:r>
              <a:rPr lang="da-DK" sz="2000" err="1">
                <a:cs typeface="Calibri"/>
              </a:rPr>
              <a:t>hvørji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lond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hoyrdu</a:t>
            </a:r>
            <a:r>
              <a:rPr lang="da-DK" sz="2000">
                <a:cs typeface="Calibri"/>
              </a:rPr>
              <a:t> til </a:t>
            </a:r>
            <a:r>
              <a:rPr lang="da-DK" sz="2000" err="1">
                <a:cs typeface="Calibri"/>
              </a:rPr>
              <a:t>tey</a:t>
            </a:r>
            <a:r>
              <a:rPr lang="da-DK" sz="2000">
                <a:cs typeface="Calibri"/>
              </a:rPr>
              <a:t> </a:t>
            </a:r>
            <a:r>
              <a:rPr lang="da-DK" sz="2000" err="1">
                <a:cs typeface="Calibri"/>
              </a:rPr>
              <a:t>sameindu</a:t>
            </a:r>
            <a:r>
              <a:rPr lang="da-DK" sz="2000">
                <a:cs typeface="Calibri"/>
              </a:rPr>
              <a:t>?</a:t>
            </a:r>
          </a:p>
          <a:p>
            <a:pPr marL="0" indent="0">
              <a:buNone/>
            </a:pPr>
            <a:endParaRPr lang="da-DK" sz="2000">
              <a:cs typeface="Calibri"/>
            </a:endParaRPr>
          </a:p>
          <a:p>
            <a:pPr marL="0" indent="0">
              <a:buNone/>
            </a:pPr>
            <a:r>
              <a:rPr lang="da-DK" sz="2000" b="1" u="sng">
                <a:cs typeface="Calibri"/>
              </a:rPr>
              <a:t>Gruppe 4 (4):</a:t>
            </a:r>
            <a:r>
              <a:rPr lang="da-DK" sz="2000" u="sng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da-DK" sz="2000">
                <a:cs typeface="Calibri"/>
              </a:rPr>
              <a:t>Les: Hitler </a:t>
            </a:r>
            <a:r>
              <a:rPr lang="da-DK" sz="2000" err="1">
                <a:cs typeface="Calibri"/>
              </a:rPr>
              <a:t>krevur</a:t>
            </a:r>
            <a:r>
              <a:rPr lang="da-DK" sz="2000">
                <a:cs typeface="Calibri"/>
              </a:rPr>
              <a:t> og </a:t>
            </a:r>
            <a:r>
              <a:rPr lang="da-DK" sz="2000" err="1">
                <a:cs typeface="Calibri"/>
              </a:rPr>
              <a:t>krevur</a:t>
            </a:r>
            <a:r>
              <a:rPr lang="da-DK" sz="2000">
                <a:cs typeface="Calibri"/>
              </a:rPr>
              <a:t>. '</a:t>
            </a:r>
          </a:p>
          <a:p>
            <a:pPr marL="0" indent="0">
              <a:buNone/>
            </a:pPr>
            <a:r>
              <a:rPr lang="da-DK" sz="2000" err="1">
                <a:cs typeface="Calibri"/>
              </a:rPr>
              <a:t>Greið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frá</a:t>
            </a:r>
            <a:r>
              <a:rPr lang="da-DK" sz="2000">
                <a:cs typeface="Calibri"/>
              </a:rPr>
              <a:t>!</a:t>
            </a:r>
          </a:p>
          <a:p>
            <a:pPr marL="0" indent="0">
              <a:buNone/>
            </a:pPr>
            <a:endParaRPr lang="da-DK" sz="2000">
              <a:cs typeface="Calibri"/>
            </a:endParaRPr>
          </a:p>
          <a:p>
            <a:pPr marL="0" indent="0">
              <a:buNone/>
            </a:pPr>
            <a:r>
              <a:rPr lang="da-DK" sz="2000" b="1" u="sng">
                <a:cs typeface="Calibri"/>
              </a:rPr>
              <a:t>Gruppe 5 (3):</a:t>
            </a:r>
            <a:r>
              <a:rPr lang="da-DK" sz="2000" u="sng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da-DK" sz="2000">
                <a:cs typeface="Calibri"/>
              </a:rPr>
              <a:t>Les: Hitler og Stalin </a:t>
            </a:r>
            <a:r>
              <a:rPr lang="da-DK" sz="2000" err="1">
                <a:cs typeface="Calibri"/>
              </a:rPr>
              <a:t>býta</a:t>
            </a:r>
            <a:r>
              <a:rPr lang="da-DK" sz="2000">
                <a:cs typeface="Calibri"/>
              </a:rPr>
              <a:t> á </a:t>
            </a:r>
            <a:r>
              <a:rPr lang="da-DK" sz="2000" err="1">
                <a:cs typeface="Calibri"/>
              </a:rPr>
              <a:t>skinninum</a:t>
            </a:r>
            <a:r>
              <a:rPr lang="da-DK" sz="2000">
                <a:cs typeface="Calibri"/>
              </a:rPr>
              <a:t>. </a:t>
            </a:r>
          </a:p>
          <a:p>
            <a:pPr marL="0" indent="0">
              <a:buNone/>
            </a:pPr>
            <a:r>
              <a:rPr lang="da-DK" sz="2000" err="1">
                <a:cs typeface="Calibri"/>
              </a:rPr>
              <a:t>Spurning</a:t>
            </a:r>
            <a:r>
              <a:rPr lang="da-DK" sz="2000">
                <a:cs typeface="Calibri"/>
              </a:rPr>
              <a:t>: </a:t>
            </a:r>
            <a:r>
              <a:rPr lang="da-DK" sz="2000" err="1">
                <a:cs typeface="Calibri"/>
              </a:rPr>
              <a:t>Hví</a:t>
            </a:r>
            <a:r>
              <a:rPr lang="da-DK" sz="2000">
                <a:cs typeface="Calibri"/>
              </a:rPr>
              <a:t> var “</a:t>
            </a:r>
            <a:r>
              <a:rPr lang="da-DK" sz="2000" err="1">
                <a:cs typeface="Calibri"/>
              </a:rPr>
              <a:t>vinalagið</a:t>
            </a:r>
            <a:r>
              <a:rPr lang="da-DK" sz="2000">
                <a:cs typeface="Calibri"/>
              </a:rPr>
              <a:t>” </a:t>
            </a:r>
            <a:r>
              <a:rPr lang="da-DK" sz="2000" err="1">
                <a:cs typeface="Calibri"/>
              </a:rPr>
              <a:t>millum</a:t>
            </a:r>
            <a:r>
              <a:rPr lang="da-DK" sz="2000">
                <a:cs typeface="Calibri"/>
              </a:rPr>
              <a:t> Hitler og Stalin </a:t>
            </a:r>
            <a:r>
              <a:rPr lang="da-DK" sz="2000" err="1">
                <a:cs typeface="Calibri"/>
              </a:rPr>
              <a:t>sovandamikið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fyri</a:t>
            </a:r>
            <a:r>
              <a:rPr lang="da-DK" sz="2000">
                <a:cs typeface="Calibri"/>
              </a:rPr>
              <a:t> </a:t>
            </a:r>
            <a:r>
              <a:rPr lang="da-DK" sz="2000" err="1">
                <a:cs typeface="Calibri"/>
              </a:rPr>
              <a:t>Evropa</a:t>
            </a:r>
            <a:r>
              <a:rPr lang="da-DK" sz="2000">
                <a:cs typeface="Calibri"/>
              </a:rPr>
              <a:t>?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866E8EF7-F1B2-A801-24AC-F9022F3C8153}"/>
              </a:ext>
            </a:extLst>
          </p:cNvPr>
          <p:cNvSpPr txBox="1">
            <a:spLocks/>
          </p:cNvSpPr>
          <p:nvPr/>
        </p:nvSpPr>
        <p:spPr>
          <a:xfrm>
            <a:off x="834024" y="1270688"/>
            <a:ext cx="4179519" cy="53300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b="1" u="sng">
                <a:cs typeface="Calibri"/>
              </a:rPr>
              <a:t>Gruppe 1 (3):</a:t>
            </a:r>
            <a:r>
              <a:rPr lang="da-DK" sz="2000" u="sng">
                <a:cs typeface="Calibri"/>
              </a:rPr>
              <a:t> </a:t>
            </a:r>
            <a:endParaRPr lang="da-DK" sz="2000" u="sng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>
                <a:ea typeface="+mn-lt"/>
                <a:cs typeface="+mn-lt"/>
              </a:rPr>
              <a:t>Les: </a:t>
            </a:r>
            <a:r>
              <a:rPr lang="da-DK" sz="2000" err="1">
                <a:ea typeface="+mn-lt"/>
                <a:cs typeface="+mn-lt"/>
              </a:rPr>
              <a:t>Týskland</a:t>
            </a:r>
            <a:r>
              <a:rPr lang="da-DK" sz="2000">
                <a:ea typeface="+mn-lt"/>
                <a:cs typeface="+mn-lt"/>
              </a:rPr>
              <a:t> </a:t>
            </a:r>
            <a:r>
              <a:rPr lang="da-DK" sz="2000" err="1">
                <a:ea typeface="+mn-lt"/>
                <a:cs typeface="+mn-lt"/>
              </a:rPr>
              <a:t>fyrireikar</a:t>
            </a:r>
            <a:r>
              <a:rPr lang="da-DK" sz="2000">
                <a:ea typeface="+mn-lt"/>
                <a:cs typeface="+mn-lt"/>
              </a:rPr>
              <a:t> </a:t>
            </a:r>
            <a:r>
              <a:rPr lang="da-DK" sz="2000" err="1">
                <a:ea typeface="+mn-lt"/>
                <a:cs typeface="+mn-lt"/>
              </a:rPr>
              <a:t>seg</a:t>
            </a:r>
            <a:r>
              <a:rPr lang="da-DK" sz="2000">
                <a:ea typeface="+mn-lt"/>
                <a:cs typeface="+mn-lt"/>
              </a:rPr>
              <a:t> til </a:t>
            </a:r>
            <a:r>
              <a:rPr lang="da-DK" sz="2000" err="1">
                <a:ea typeface="+mn-lt"/>
                <a:cs typeface="+mn-lt"/>
              </a:rPr>
              <a:t>kríggj</a:t>
            </a:r>
            <a:r>
              <a:rPr lang="da-DK" sz="2000">
                <a:ea typeface="+mn-lt"/>
                <a:cs typeface="+mn-lt"/>
              </a:rPr>
              <a:t>.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err="1">
                <a:ea typeface="+mn-lt"/>
                <a:cs typeface="+mn-lt"/>
              </a:rPr>
              <a:t>Spurning</a:t>
            </a:r>
            <a:r>
              <a:rPr lang="da-DK" sz="2000">
                <a:ea typeface="+mn-lt"/>
                <a:cs typeface="+mn-lt"/>
              </a:rPr>
              <a:t>: </a:t>
            </a:r>
            <a:r>
              <a:rPr lang="da-DK" sz="2000" err="1">
                <a:ea typeface="+mn-lt"/>
                <a:cs typeface="+mn-lt"/>
              </a:rPr>
              <a:t>Hvat</a:t>
            </a:r>
            <a:r>
              <a:rPr lang="da-DK" sz="2000">
                <a:ea typeface="+mn-lt"/>
                <a:cs typeface="+mn-lt"/>
              </a:rPr>
              <a:t> </a:t>
            </a:r>
            <a:r>
              <a:rPr lang="da-DK" sz="2000" err="1">
                <a:ea typeface="+mn-lt"/>
                <a:cs typeface="+mn-lt"/>
              </a:rPr>
              <a:t>vóru</a:t>
            </a:r>
            <a:r>
              <a:rPr lang="da-DK" sz="2000">
                <a:ea typeface="+mn-lt"/>
                <a:cs typeface="+mn-lt"/>
              </a:rPr>
              <a:t> SS-</a:t>
            </a:r>
            <a:r>
              <a:rPr lang="da-DK" sz="2000" err="1">
                <a:ea typeface="+mn-lt"/>
                <a:cs typeface="+mn-lt"/>
              </a:rPr>
              <a:t>eindirnar</a:t>
            </a:r>
            <a:r>
              <a:rPr lang="da-DK" sz="2000">
                <a:ea typeface="+mn-lt"/>
                <a:cs typeface="+mn-lt"/>
              </a:rPr>
              <a:t>?</a:t>
            </a:r>
            <a:endParaRPr lang="da-DK" sz="200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2000">
              <a:cs typeface="Calibri"/>
            </a:endParaRPr>
          </a:p>
          <a:p>
            <a:pPr marL="0" indent="0">
              <a:buNone/>
            </a:pPr>
            <a:endParaRPr lang="da-DK" sz="2000">
              <a:cs typeface="Calibri"/>
            </a:endParaRPr>
          </a:p>
          <a:p>
            <a:pPr marL="0" indent="0">
              <a:buNone/>
            </a:pPr>
            <a:r>
              <a:rPr lang="da-DK" sz="2000" b="1" u="sng">
                <a:cs typeface="Calibri"/>
              </a:rPr>
              <a:t>Gruppe 3 (2): </a:t>
            </a:r>
            <a:endParaRPr lang="da-DK" sz="2000" b="1" u="sng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>
                <a:ea typeface="+mn-lt"/>
                <a:cs typeface="+mn-lt"/>
              </a:rPr>
              <a:t>Les: </a:t>
            </a:r>
            <a:r>
              <a:rPr lang="da-DK" sz="2000" err="1">
                <a:ea typeface="+mn-lt"/>
                <a:cs typeface="+mn-lt"/>
              </a:rPr>
              <a:t>Hvat</a:t>
            </a:r>
            <a:r>
              <a:rPr lang="da-DK" sz="2000">
                <a:ea typeface="+mn-lt"/>
                <a:cs typeface="+mn-lt"/>
              </a:rPr>
              <a:t> </a:t>
            </a:r>
            <a:r>
              <a:rPr lang="da-DK" sz="2000" err="1">
                <a:ea typeface="+mn-lt"/>
                <a:cs typeface="+mn-lt"/>
              </a:rPr>
              <a:t>vildi</a:t>
            </a:r>
            <a:r>
              <a:rPr lang="da-DK" sz="2000">
                <a:ea typeface="+mn-lt"/>
                <a:cs typeface="+mn-lt"/>
              </a:rPr>
              <a:t> Hitler.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err="1">
                <a:ea typeface="+mn-lt"/>
                <a:cs typeface="+mn-lt"/>
              </a:rPr>
              <a:t>Spurning</a:t>
            </a:r>
            <a:r>
              <a:rPr lang="da-DK" sz="2000">
                <a:ea typeface="+mn-lt"/>
                <a:cs typeface="+mn-lt"/>
              </a:rPr>
              <a:t>: </a:t>
            </a:r>
            <a:r>
              <a:rPr lang="da-DK" sz="2000" err="1">
                <a:ea typeface="+mn-lt"/>
                <a:cs typeface="+mn-lt"/>
              </a:rPr>
              <a:t>Hvat</a:t>
            </a:r>
            <a:r>
              <a:rPr lang="da-DK" sz="2000">
                <a:ea typeface="+mn-lt"/>
                <a:cs typeface="+mn-lt"/>
              </a:rPr>
              <a:t> </a:t>
            </a:r>
            <a:r>
              <a:rPr lang="da-DK" sz="2000" err="1">
                <a:ea typeface="+mn-lt"/>
                <a:cs typeface="+mn-lt"/>
              </a:rPr>
              <a:t>meinti</a:t>
            </a:r>
            <a:r>
              <a:rPr lang="da-DK" sz="2000">
                <a:ea typeface="+mn-lt"/>
                <a:cs typeface="+mn-lt"/>
              </a:rPr>
              <a:t> Hitler </a:t>
            </a:r>
            <a:r>
              <a:rPr lang="da-DK" sz="2000" err="1">
                <a:ea typeface="+mn-lt"/>
                <a:cs typeface="+mn-lt"/>
              </a:rPr>
              <a:t>við</a:t>
            </a:r>
            <a:r>
              <a:rPr lang="da-DK" sz="2000">
                <a:ea typeface="+mn-lt"/>
                <a:cs typeface="+mn-lt"/>
              </a:rPr>
              <a:t> “</a:t>
            </a:r>
            <a:r>
              <a:rPr lang="da-DK" sz="2000" err="1">
                <a:ea typeface="+mn-lt"/>
                <a:cs typeface="+mn-lt"/>
              </a:rPr>
              <a:t>Triðjaríkinum</a:t>
            </a:r>
            <a:r>
              <a:rPr lang="da-DK" sz="2000">
                <a:ea typeface="+mn-lt"/>
                <a:cs typeface="+mn-lt"/>
              </a:rPr>
              <a:t>”?</a:t>
            </a:r>
            <a:endParaRPr lang="da-DK" sz="200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12188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DA207-F5AC-9F22-C046-B92456B9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cs typeface="Calibri Light"/>
              </a:rPr>
              <a:t>Norden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489E48-06AD-87D2-3E6C-3A452DAC4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6867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Widescreen</PresentationFormat>
  <Paragraphs>176</Paragraphs>
  <Slides>39</Slides>
  <Notes>2</Notes>
  <HiddenSlides>0</HiddenSlides>
  <MMClips>5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39</vt:i4>
      </vt:variant>
    </vt:vector>
  </HeadingPairs>
  <TitlesOfParts>
    <vt:vector size="45" baseType="lpstr">
      <vt:lpstr>Arial</vt:lpstr>
      <vt:lpstr>Arial Nova</vt:lpstr>
      <vt:lpstr>Calibri</vt:lpstr>
      <vt:lpstr>Calibri Light</vt:lpstr>
      <vt:lpstr>Times New Roman</vt:lpstr>
      <vt:lpstr>Office Theme</vt:lpstr>
      <vt:lpstr>PowerPoint-præsentation</vt:lpstr>
      <vt:lpstr>Jazz</vt:lpstr>
      <vt:lpstr>PowerPoint-præsentation</vt:lpstr>
      <vt:lpstr>PowerPoint-præsentation</vt:lpstr>
      <vt:lpstr>Keypsskálakreppan 1929 Value of 1929 dollars today | Inflation Calculator (in2013dollars.com)</vt:lpstr>
      <vt:lpstr>PowerPoint-præsentation</vt:lpstr>
      <vt:lpstr>PowerPoint-præsentation</vt:lpstr>
      <vt:lpstr>Fasisman</vt:lpstr>
      <vt:lpstr>Benito Mussolini</vt:lpstr>
      <vt:lpstr>Hví dámdi nógvum so væl Mussolini?</vt:lpstr>
      <vt:lpstr>PowerPoint-præsentation</vt:lpstr>
      <vt:lpstr>PowerPoint-præsentation</vt:lpstr>
      <vt:lpstr>Opsamling</vt:lpstr>
      <vt:lpstr>PowerPoint-præsentation</vt:lpstr>
      <vt:lpstr>Spørgsmål 1</vt:lpstr>
      <vt:lpstr>Spørgsmål 2 og 3</vt:lpstr>
      <vt:lpstr>Spørgsmål 4</vt:lpstr>
      <vt:lpstr>PowerPoint-præsentation</vt:lpstr>
      <vt:lpstr>Opsamling</vt:lpstr>
      <vt:lpstr>Rusland i mellemkrigstiden</vt:lpstr>
      <vt:lpstr>PowerPoint-præsentation</vt:lpstr>
      <vt:lpstr>Kommunistaﬂokkurin gjørdi av alt</vt:lpstr>
      <vt:lpstr>Josef Stalin</vt:lpstr>
      <vt:lpstr>Hitler og Stalin = match made in heaven</vt:lpstr>
      <vt:lpstr>PowerPoint-præsentation</vt:lpstr>
      <vt:lpstr>Mellemkrigstiden i Spanien</vt:lpstr>
      <vt:lpstr>PowerPoint-præsentation</vt:lpstr>
      <vt:lpstr>Francisco Franco</vt:lpstr>
      <vt:lpstr>PowerPoint-præsentation</vt:lpstr>
      <vt:lpstr>PowerPoint-præsentation</vt:lpstr>
      <vt:lpstr>PowerPoint-præsentation</vt:lpstr>
      <vt:lpstr>Diktatur 41-49</vt:lpstr>
      <vt:lpstr>Hvem gjorde hvad?</vt:lpstr>
      <vt:lpstr>PowerPoint-præsentation</vt:lpstr>
      <vt:lpstr>Demokrati?</vt:lpstr>
      <vt:lpstr>PowerPoint-præsentation</vt:lpstr>
      <vt:lpstr>s. 45-46</vt:lpstr>
      <vt:lpstr>PowerPoint-præsentation</vt:lpstr>
      <vt:lpstr>Norden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SvS Lærari</dc:creator>
  <cp:lastModifiedBy>Sara Leonhard Dybvad</cp:lastModifiedBy>
  <cp:revision>201</cp:revision>
  <dcterms:created xsi:type="dcterms:W3CDTF">2022-09-18T09:05:55Z</dcterms:created>
  <dcterms:modified xsi:type="dcterms:W3CDTF">2023-09-15T06:59:12Z</dcterms:modified>
</cp:coreProperties>
</file>