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58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60527A-83ED-DEB2-C35C-3F925D0F6A03}" v="195" dt="2026-01-22T10:47:40.8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6F828D28-8E09-41CC-8229-3070B5467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Blinkende lygter | Det Danske Filminstitut">
            <a:extLst>
              <a:ext uri="{FF2B5EF4-FFF2-40B4-BE49-F238E27FC236}">
                <a16:creationId xmlns:a16="http://schemas.microsoft.com/office/drawing/2014/main" id="{D8AB4021-E051-B09C-4A37-16CB1115DC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" y="-22"/>
            <a:ext cx="12191977" cy="6858022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3466" y="643467"/>
            <a:ext cx="5452529" cy="3569242"/>
          </a:xfrm>
        </p:spPr>
        <p:txBody>
          <a:bodyPr anchor="t">
            <a:normAutofit/>
          </a:bodyPr>
          <a:lstStyle/>
          <a:p>
            <a:pPr algn="l"/>
            <a:r>
              <a:rPr lang="en-US" sz="5200">
                <a:solidFill>
                  <a:srgbClr val="FFFFFF"/>
                </a:solidFill>
              </a:rPr>
              <a:t>Blinkende lygter</a:t>
            </a:r>
            <a:br>
              <a:rPr lang="en-US" sz="5200">
                <a:solidFill>
                  <a:srgbClr val="FFFFFF"/>
                </a:solidFill>
              </a:rPr>
            </a:br>
            <a:r>
              <a:rPr lang="en-US" sz="5200">
                <a:solidFill>
                  <a:srgbClr val="FFFFFF"/>
                </a:solidFill>
              </a:rPr>
              <a:t> (Peder)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3466" y="4551037"/>
            <a:ext cx="5449479" cy="157805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>
                <a:solidFill>
                  <a:srgbClr val="FFFFFF"/>
                </a:solidFill>
              </a:rPr>
              <a:t>Brandur,Ida og Hjørleif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149FB5C3-7336-4FE0-A30C-CC0A3646D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9A6B5CE-CB1D-48EE-8B43-E952235C8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3F3EAA5-4E15-400B-BBA3-82B3F49A21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2BA2E40-BE9B-4C54-9CDD-40EE804CCE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0DA909B4-15FF-46A6-8A7F-7AEF977FE9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517897"/>
            <a:ext cx="11111729" cy="585796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3E1DD0-6CD0-3D5E-0681-A5A8A0E4E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025" y="922644"/>
            <a:ext cx="5040285" cy="116958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/>
              <a:t>Nationalitet og Genre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382A32C-5B0C-4B1C-A074-76C6DBCC9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55714" y="2263365"/>
            <a:ext cx="49377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D3ACA0-CC6C-A841-AB88-E8C5A111140F}"/>
              </a:ext>
            </a:extLst>
          </p:cNvPr>
          <p:cNvSpPr txBox="1"/>
          <p:nvPr/>
        </p:nvSpPr>
        <p:spPr>
          <a:xfrm>
            <a:off x="1055715" y="2292445"/>
            <a:ext cx="4925267" cy="357498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err="1"/>
              <a:t>Blinkede</a:t>
            </a:r>
            <a:r>
              <a:rPr lang="en-US" sz="2000"/>
              <a:t> </a:t>
            </a:r>
            <a:r>
              <a:rPr lang="en-US" sz="2000" err="1"/>
              <a:t>lygter</a:t>
            </a:r>
            <a:r>
              <a:rPr lang="en-US" sz="2000"/>
              <a:t> er </a:t>
            </a:r>
            <a:r>
              <a:rPr lang="en-US" sz="2000" err="1"/>
              <a:t>en</a:t>
            </a:r>
            <a:r>
              <a:rPr lang="en-US" sz="2000"/>
              <a:t> </a:t>
            </a:r>
            <a:r>
              <a:rPr lang="en-US" sz="2000" err="1"/>
              <a:t>dansk</a:t>
            </a:r>
            <a:r>
              <a:rPr lang="en-US" sz="2000"/>
              <a:t> </a:t>
            </a:r>
            <a:r>
              <a:rPr lang="en-US" sz="2000" err="1"/>
              <a:t>spillefilm</a:t>
            </a:r>
            <a:r>
              <a:rPr lang="en-US" sz="2000"/>
              <a:t>/</a:t>
            </a:r>
            <a:r>
              <a:rPr lang="en-US" sz="2000" err="1"/>
              <a:t>featurefilm</a:t>
            </a:r>
            <a:r>
              <a:rPr lang="en-US" sz="2000"/>
              <a:t> </a:t>
            </a:r>
            <a:r>
              <a:rPr lang="en-US" sz="2000" err="1"/>
              <a:t>udgivet</a:t>
            </a:r>
            <a:r>
              <a:rPr lang="en-US" sz="2000"/>
              <a:t> I 3 </a:t>
            </a:r>
            <a:r>
              <a:rPr lang="en-US" sz="2000" err="1"/>
              <a:t>desember</a:t>
            </a:r>
            <a:r>
              <a:rPr lang="en-US" sz="2000"/>
              <a:t> 2000 I USA.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err="1"/>
              <a:t>Blinkende</a:t>
            </a:r>
            <a:r>
              <a:rPr lang="en-US" sz="2000"/>
              <a:t> </a:t>
            </a:r>
            <a:r>
              <a:rPr lang="en-US" sz="2000" err="1"/>
              <a:t>lygter</a:t>
            </a:r>
            <a:r>
              <a:rPr lang="en-US" sz="2000"/>
              <a:t> </a:t>
            </a:r>
            <a:r>
              <a:rPr lang="en-US" sz="2000" err="1"/>
              <a:t>har</a:t>
            </a:r>
            <a:r>
              <a:rPr lang="en-US" sz="2000"/>
              <a:t> mange genre </a:t>
            </a:r>
            <a:r>
              <a:rPr lang="en-US" sz="2000" err="1"/>
              <a:t>som</a:t>
            </a:r>
            <a:r>
              <a:rPr lang="en-US" sz="2000"/>
              <a:t>: </a:t>
            </a:r>
            <a:r>
              <a:rPr lang="en-US" sz="2000" err="1"/>
              <a:t>Psykologisk</a:t>
            </a:r>
            <a:r>
              <a:rPr lang="en-US" sz="2000"/>
              <a:t> drama/thriller, krimi, gangster, </a:t>
            </a:r>
            <a:r>
              <a:rPr lang="en-US" sz="2000" err="1"/>
              <a:t>venskab</a:t>
            </a:r>
            <a:r>
              <a:rPr lang="en-US" sz="2000"/>
              <a:t>, </a:t>
            </a:r>
            <a:r>
              <a:rPr lang="en-US" sz="2000" err="1"/>
              <a:t>sortkomedie</a:t>
            </a:r>
            <a:r>
              <a:rPr lang="en-US" sz="2000"/>
              <a:t> </a:t>
            </a:r>
            <a:r>
              <a:rPr lang="en-US" sz="2000" err="1"/>
              <a:t>og</a:t>
            </a:r>
            <a:r>
              <a:rPr lang="en-US" sz="2000"/>
              <a:t> </a:t>
            </a:r>
            <a:r>
              <a:rPr lang="en-US" sz="2000" err="1"/>
              <a:t>actionkomedie</a:t>
            </a:r>
            <a:r>
              <a:rPr lang="en-US" sz="2000"/>
              <a:t> med </a:t>
            </a:r>
            <a:r>
              <a:rPr lang="en-US" sz="2000" err="1"/>
              <a:t>elementer</a:t>
            </a:r>
            <a:r>
              <a:rPr lang="en-US" sz="2000"/>
              <a:t> </a:t>
            </a:r>
            <a:r>
              <a:rPr lang="en-US" sz="2000" err="1"/>
              <a:t>af</a:t>
            </a:r>
            <a:r>
              <a:rPr lang="en-US" sz="2000"/>
              <a:t> farce</a:t>
            </a:r>
          </a:p>
        </p:txBody>
      </p:sp>
      <p:pic>
        <p:nvPicPr>
          <p:cNvPr id="6" name="Picture 5" descr="Genres - TV Tropes">
            <a:extLst>
              <a:ext uri="{FF2B5EF4-FFF2-40B4-BE49-F238E27FC236}">
                <a16:creationId xmlns:a16="http://schemas.microsoft.com/office/drawing/2014/main" id="{36F45C33-31C9-5F63-E327-AFE2A79AF5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68"/>
          <a:stretch>
            <a:fillRect/>
          </a:stretch>
        </p:blipFill>
        <p:spPr>
          <a:xfrm>
            <a:off x="6946667" y="952373"/>
            <a:ext cx="4389120" cy="2224997"/>
          </a:xfrm>
          <a:prstGeom prst="rect">
            <a:avLst/>
          </a:prstGeom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4" name="Content Placeholder 3" descr="Difference Between Ethnicity and Nationality (with Examples and Comparison  Chart) - Key Differences">
            <a:extLst>
              <a:ext uri="{FF2B5EF4-FFF2-40B4-BE49-F238E27FC236}">
                <a16:creationId xmlns:a16="http://schemas.microsoft.com/office/drawing/2014/main" id="{497C8C51-9E62-5482-D2B6-6B382697D6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-75" t="1732" r="475" b="188"/>
          <a:stretch>
            <a:fillRect/>
          </a:stretch>
        </p:blipFill>
        <p:spPr>
          <a:xfrm>
            <a:off x="6946667" y="3913000"/>
            <a:ext cx="4389120" cy="1905321"/>
          </a:xfrm>
          <a:prstGeom prst="rect">
            <a:avLst/>
          </a:prstGeom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68226798"/>
      </p:ext>
    </p:extLst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D31EBF-8038-4CEA-CF56-CA2104AC0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anchor="b">
            <a:normAutofit/>
          </a:bodyPr>
          <a:lstStyle/>
          <a:p>
            <a:r>
              <a:rPr lang="en-US" sz="3600"/>
              <a:t>Referat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CE4D6-A724-DAE8-B82D-FD0859874D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311" y="1959214"/>
            <a:ext cx="4024192" cy="379949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1600" b="1" err="1">
                <a:ea typeface="+mn-lt"/>
                <a:cs typeface="+mn-lt"/>
              </a:rPr>
              <a:t>Referat</a:t>
            </a:r>
            <a:r>
              <a:rPr lang="en-US" sz="1600" b="1">
                <a:ea typeface="+mn-lt"/>
                <a:cs typeface="+mn-lt"/>
              </a:rPr>
              <a:t> </a:t>
            </a:r>
            <a:r>
              <a:rPr lang="en-US" sz="1600" b="1" err="1">
                <a:ea typeface="+mn-lt"/>
                <a:cs typeface="+mn-lt"/>
              </a:rPr>
              <a:t>af</a:t>
            </a:r>
            <a:r>
              <a:rPr lang="en-US" sz="1600" b="1">
                <a:ea typeface="+mn-lt"/>
                <a:cs typeface="+mn-lt"/>
              </a:rPr>
              <a:t> </a:t>
            </a:r>
            <a:r>
              <a:rPr lang="en-US" sz="1600" b="1" err="1">
                <a:ea typeface="+mn-lt"/>
                <a:cs typeface="+mn-lt"/>
              </a:rPr>
              <a:t>filmen</a:t>
            </a:r>
          </a:p>
          <a:p>
            <a:r>
              <a:rPr lang="en-US" sz="1500">
                <a:ea typeface="+mn-lt"/>
                <a:cs typeface="+mn-lt"/>
              </a:rPr>
              <a:t>Fire </a:t>
            </a:r>
            <a:r>
              <a:rPr lang="en-US" sz="1500" err="1">
                <a:ea typeface="+mn-lt"/>
                <a:cs typeface="+mn-lt"/>
              </a:rPr>
              <a:t>kriminelle</a:t>
            </a:r>
            <a:r>
              <a:rPr lang="en-US" sz="1500">
                <a:ea typeface="+mn-lt"/>
                <a:cs typeface="+mn-lt"/>
              </a:rPr>
              <a:t> </a:t>
            </a:r>
            <a:r>
              <a:rPr lang="en-US" sz="1500" err="1">
                <a:ea typeface="+mn-lt"/>
                <a:cs typeface="+mn-lt"/>
              </a:rPr>
              <a:t>mænd</a:t>
            </a:r>
            <a:r>
              <a:rPr lang="en-US" sz="1500">
                <a:ea typeface="+mn-lt"/>
                <a:cs typeface="+mn-lt"/>
              </a:rPr>
              <a:t> </a:t>
            </a:r>
            <a:r>
              <a:rPr lang="en-US" sz="1500" err="1">
                <a:ea typeface="+mn-lt"/>
                <a:cs typeface="+mn-lt"/>
              </a:rPr>
              <a:t>flygter</a:t>
            </a:r>
            <a:r>
              <a:rPr lang="en-US" sz="1500">
                <a:ea typeface="+mn-lt"/>
                <a:cs typeface="+mn-lt"/>
              </a:rPr>
              <a:t> </a:t>
            </a:r>
            <a:r>
              <a:rPr lang="en-US" sz="1500" err="1">
                <a:ea typeface="+mn-lt"/>
                <a:cs typeface="+mn-lt"/>
              </a:rPr>
              <a:t>efter</a:t>
            </a:r>
            <a:r>
              <a:rPr lang="en-US" sz="1500">
                <a:ea typeface="+mn-lt"/>
                <a:cs typeface="+mn-lt"/>
              </a:rPr>
              <a:t> et </a:t>
            </a:r>
            <a:r>
              <a:rPr lang="en-US" sz="1500" err="1">
                <a:ea typeface="+mn-lt"/>
                <a:cs typeface="+mn-lt"/>
              </a:rPr>
              <a:t>røveri</a:t>
            </a:r>
            <a:r>
              <a:rPr lang="en-US" sz="1500">
                <a:ea typeface="+mn-lt"/>
                <a:cs typeface="+mn-lt"/>
              </a:rPr>
              <a:t> </a:t>
            </a:r>
            <a:r>
              <a:rPr lang="en-US" sz="1500" err="1">
                <a:ea typeface="+mn-lt"/>
                <a:cs typeface="+mn-lt"/>
              </a:rPr>
              <a:t>og</a:t>
            </a:r>
            <a:r>
              <a:rPr lang="en-US" sz="1500">
                <a:ea typeface="+mn-lt"/>
                <a:cs typeface="+mn-lt"/>
              </a:rPr>
              <a:t> </a:t>
            </a:r>
            <a:r>
              <a:rPr lang="en-US" sz="1500" err="1">
                <a:ea typeface="+mn-lt"/>
                <a:cs typeface="+mn-lt"/>
              </a:rPr>
              <a:t>gemmer</a:t>
            </a:r>
            <a:r>
              <a:rPr lang="en-US" sz="1500">
                <a:ea typeface="+mn-lt"/>
                <a:cs typeface="+mn-lt"/>
              </a:rPr>
              <a:t> sig </a:t>
            </a:r>
            <a:r>
              <a:rPr lang="en-US" sz="1500" err="1">
                <a:ea typeface="+mn-lt"/>
                <a:cs typeface="+mn-lt"/>
              </a:rPr>
              <a:t>i</a:t>
            </a:r>
            <a:r>
              <a:rPr lang="en-US" sz="1500">
                <a:ea typeface="+mn-lt"/>
                <a:cs typeface="+mn-lt"/>
              </a:rPr>
              <a:t> et </a:t>
            </a:r>
            <a:r>
              <a:rPr lang="en-US" sz="1500" err="1">
                <a:ea typeface="+mn-lt"/>
                <a:cs typeface="+mn-lt"/>
              </a:rPr>
              <a:t>hus</a:t>
            </a:r>
            <a:r>
              <a:rPr lang="en-US" sz="1500">
                <a:ea typeface="+mn-lt"/>
                <a:cs typeface="+mn-lt"/>
              </a:rPr>
              <a:t> </a:t>
            </a:r>
            <a:r>
              <a:rPr lang="en-US" sz="1500" err="1">
                <a:ea typeface="+mn-lt"/>
                <a:cs typeface="+mn-lt"/>
              </a:rPr>
              <a:t>på</a:t>
            </a:r>
            <a:r>
              <a:rPr lang="en-US" sz="1500">
                <a:ea typeface="+mn-lt"/>
                <a:cs typeface="+mn-lt"/>
              </a:rPr>
              <a:t> </a:t>
            </a:r>
            <a:r>
              <a:rPr lang="en-US" sz="1500" err="1">
                <a:ea typeface="+mn-lt"/>
                <a:cs typeface="+mn-lt"/>
              </a:rPr>
              <a:t>landet</a:t>
            </a:r>
            <a:r>
              <a:rPr lang="en-US" sz="1500">
                <a:ea typeface="+mn-lt"/>
                <a:cs typeface="+mn-lt"/>
              </a:rPr>
              <a:t>. Her </a:t>
            </a:r>
            <a:r>
              <a:rPr lang="en-US" sz="1500" err="1">
                <a:ea typeface="+mn-lt"/>
                <a:cs typeface="+mn-lt"/>
              </a:rPr>
              <a:t>begynder</a:t>
            </a:r>
            <a:r>
              <a:rPr lang="en-US" sz="1500">
                <a:ea typeface="+mn-lt"/>
                <a:cs typeface="+mn-lt"/>
              </a:rPr>
              <a:t> de at </a:t>
            </a:r>
            <a:r>
              <a:rPr lang="en-US" sz="1500" err="1">
                <a:ea typeface="+mn-lt"/>
                <a:cs typeface="+mn-lt"/>
              </a:rPr>
              <a:t>drømme</a:t>
            </a:r>
            <a:r>
              <a:rPr lang="en-US" sz="1500">
                <a:ea typeface="+mn-lt"/>
                <a:cs typeface="+mn-lt"/>
              </a:rPr>
              <a:t> om et liv </a:t>
            </a:r>
            <a:r>
              <a:rPr lang="en-US" sz="1500" err="1">
                <a:ea typeface="+mn-lt"/>
                <a:cs typeface="+mn-lt"/>
              </a:rPr>
              <a:t>uden</a:t>
            </a:r>
            <a:r>
              <a:rPr lang="en-US" sz="1500">
                <a:ea typeface="+mn-lt"/>
                <a:cs typeface="+mn-lt"/>
              </a:rPr>
              <a:t> </a:t>
            </a:r>
            <a:r>
              <a:rPr lang="en-US" sz="1500" err="1">
                <a:ea typeface="+mn-lt"/>
                <a:cs typeface="+mn-lt"/>
              </a:rPr>
              <a:t>kriminalitet</a:t>
            </a:r>
            <a:r>
              <a:rPr lang="en-US" sz="1500">
                <a:ea typeface="+mn-lt"/>
                <a:cs typeface="+mn-lt"/>
              </a:rPr>
              <a:t>, men </a:t>
            </a:r>
            <a:r>
              <a:rPr lang="en-US" sz="1500" err="1">
                <a:ea typeface="+mn-lt"/>
                <a:cs typeface="+mn-lt"/>
              </a:rPr>
              <a:t>bliver</a:t>
            </a:r>
            <a:r>
              <a:rPr lang="en-US" sz="1500">
                <a:ea typeface="+mn-lt"/>
                <a:cs typeface="+mn-lt"/>
              </a:rPr>
              <a:t> </a:t>
            </a:r>
            <a:r>
              <a:rPr lang="en-US" sz="1500" err="1">
                <a:ea typeface="+mn-lt"/>
                <a:cs typeface="+mn-lt"/>
              </a:rPr>
              <a:t>samtidig</a:t>
            </a:r>
            <a:r>
              <a:rPr lang="en-US" sz="1500">
                <a:ea typeface="+mn-lt"/>
                <a:cs typeface="+mn-lt"/>
              </a:rPr>
              <a:t> </a:t>
            </a:r>
            <a:r>
              <a:rPr lang="en-US" sz="1500" err="1">
                <a:ea typeface="+mn-lt"/>
                <a:cs typeface="+mn-lt"/>
              </a:rPr>
              <a:t>jagtet</a:t>
            </a:r>
            <a:r>
              <a:rPr lang="en-US" sz="1500">
                <a:ea typeface="+mn-lt"/>
                <a:cs typeface="+mn-lt"/>
              </a:rPr>
              <a:t> </a:t>
            </a:r>
            <a:r>
              <a:rPr lang="en-US" sz="1500" err="1">
                <a:ea typeface="+mn-lt"/>
                <a:cs typeface="+mn-lt"/>
              </a:rPr>
              <a:t>af</a:t>
            </a:r>
            <a:r>
              <a:rPr lang="en-US" sz="1500">
                <a:ea typeface="+mn-lt"/>
                <a:cs typeface="+mn-lt"/>
              </a:rPr>
              <a:t> </a:t>
            </a:r>
            <a:r>
              <a:rPr lang="en-US" sz="1500" err="1">
                <a:ea typeface="+mn-lt"/>
                <a:cs typeface="+mn-lt"/>
              </a:rPr>
              <a:t>deres</a:t>
            </a:r>
            <a:r>
              <a:rPr lang="en-US" sz="1500">
                <a:ea typeface="+mn-lt"/>
                <a:cs typeface="+mn-lt"/>
              </a:rPr>
              <a:t> </a:t>
            </a:r>
            <a:r>
              <a:rPr lang="en-US" sz="1500" err="1">
                <a:ea typeface="+mn-lt"/>
                <a:cs typeface="+mn-lt"/>
              </a:rPr>
              <a:t>brutale</a:t>
            </a:r>
            <a:r>
              <a:rPr lang="en-US" sz="1500">
                <a:ea typeface="+mn-lt"/>
                <a:cs typeface="+mn-lt"/>
              </a:rPr>
              <a:t> chef. </a:t>
            </a:r>
            <a:r>
              <a:rPr lang="en-US" sz="1500" err="1">
                <a:ea typeface="+mn-lt"/>
                <a:cs typeface="+mn-lt"/>
              </a:rPr>
              <a:t>Filmen</a:t>
            </a:r>
            <a:r>
              <a:rPr lang="en-US" sz="1500">
                <a:ea typeface="+mn-lt"/>
                <a:cs typeface="+mn-lt"/>
              </a:rPr>
              <a:t> handler om </a:t>
            </a:r>
            <a:r>
              <a:rPr lang="en-US" sz="1500" err="1">
                <a:ea typeface="+mn-lt"/>
                <a:cs typeface="+mn-lt"/>
              </a:rPr>
              <a:t>venskab</a:t>
            </a:r>
            <a:r>
              <a:rPr lang="en-US" sz="1500">
                <a:ea typeface="+mn-lt"/>
                <a:cs typeface="+mn-lt"/>
              </a:rPr>
              <a:t>, </a:t>
            </a:r>
            <a:r>
              <a:rPr lang="en-US" sz="1500" err="1">
                <a:ea typeface="+mn-lt"/>
                <a:cs typeface="+mn-lt"/>
              </a:rPr>
              <a:t>flugt</a:t>
            </a:r>
            <a:r>
              <a:rPr lang="en-US" sz="1500">
                <a:ea typeface="+mn-lt"/>
                <a:cs typeface="+mn-lt"/>
              </a:rPr>
              <a:t> </a:t>
            </a:r>
            <a:r>
              <a:rPr lang="en-US" sz="1500" err="1">
                <a:ea typeface="+mn-lt"/>
                <a:cs typeface="+mn-lt"/>
              </a:rPr>
              <a:t>og</a:t>
            </a:r>
            <a:r>
              <a:rPr lang="en-US" sz="1500">
                <a:ea typeface="+mn-lt"/>
                <a:cs typeface="+mn-lt"/>
              </a:rPr>
              <a:t> </a:t>
            </a:r>
            <a:r>
              <a:rPr lang="en-US" sz="1500" err="1">
                <a:ea typeface="+mn-lt"/>
                <a:cs typeface="+mn-lt"/>
              </a:rPr>
              <a:t>ønsket</a:t>
            </a:r>
            <a:r>
              <a:rPr lang="en-US" sz="1500">
                <a:ea typeface="+mn-lt"/>
                <a:cs typeface="+mn-lt"/>
              </a:rPr>
              <a:t> om at </a:t>
            </a:r>
            <a:r>
              <a:rPr lang="en-US" sz="1500" err="1">
                <a:ea typeface="+mn-lt"/>
                <a:cs typeface="+mn-lt"/>
              </a:rPr>
              <a:t>starte</a:t>
            </a:r>
            <a:r>
              <a:rPr lang="en-US" sz="1500">
                <a:ea typeface="+mn-lt"/>
                <a:cs typeface="+mn-lt"/>
              </a:rPr>
              <a:t> </a:t>
            </a:r>
            <a:r>
              <a:rPr lang="en-US" sz="1500" err="1">
                <a:ea typeface="+mn-lt"/>
                <a:cs typeface="+mn-lt"/>
              </a:rPr>
              <a:t>forfra</a:t>
            </a:r>
            <a:r>
              <a:rPr lang="en-US" sz="1500">
                <a:ea typeface="+mn-lt"/>
                <a:cs typeface="+mn-lt"/>
              </a:rPr>
              <a:t>.</a:t>
            </a:r>
            <a:endParaRPr lang="en-US" sz="1500"/>
          </a:p>
          <a:p>
            <a:pPr marL="0" indent="0">
              <a:buNone/>
            </a:pPr>
            <a:r>
              <a:rPr lang="en-US" sz="1500" b="1">
                <a:ea typeface="+mn-lt"/>
                <a:cs typeface="+mn-lt"/>
              </a:rPr>
              <a:t>Peders </a:t>
            </a:r>
            <a:r>
              <a:rPr lang="en-US" sz="1500" b="1" err="1">
                <a:ea typeface="+mn-lt"/>
                <a:cs typeface="+mn-lt"/>
              </a:rPr>
              <a:t>synsvinkel</a:t>
            </a:r>
            <a:endParaRPr lang="en-US" sz="1500" b="1">
              <a:ea typeface="+mn-lt"/>
              <a:cs typeface="+mn-lt"/>
            </a:endParaRPr>
          </a:p>
          <a:p>
            <a:r>
              <a:rPr lang="en-US" sz="1500">
                <a:ea typeface="+mn-lt"/>
                <a:cs typeface="+mn-lt"/>
              </a:rPr>
              <a:t>Peder er med </a:t>
            </a:r>
            <a:r>
              <a:rPr lang="en-US" sz="1500" err="1">
                <a:ea typeface="+mn-lt"/>
                <a:cs typeface="+mn-lt"/>
              </a:rPr>
              <a:t>på</a:t>
            </a:r>
            <a:r>
              <a:rPr lang="en-US" sz="1500">
                <a:ea typeface="+mn-lt"/>
                <a:cs typeface="+mn-lt"/>
              </a:rPr>
              <a:t> </a:t>
            </a:r>
            <a:r>
              <a:rPr lang="en-US" sz="1500" err="1">
                <a:ea typeface="+mn-lt"/>
                <a:cs typeface="+mn-lt"/>
              </a:rPr>
              <a:t>flugten</a:t>
            </a:r>
            <a:r>
              <a:rPr lang="en-US" sz="1500">
                <a:ea typeface="+mn-lt"/>
                <a:cs typeface="+mn-lt"/>
              </a:rPr>
              <a:t> </a:t>
            </a:r>
            <a:r>
              <a:rPr lang="en-US" sz="1500" err="1">
                <a:ea typeface="+mn-lt"/>
                <a:cs typeface="+mn-lt"/>
              </a:rPr>
              <a:t>efter</a:t>
            </a:r>
            <a:r>
              <a:rPr lang="en-US" sz="1500">
                <a:ea typeface="+mn-lt"/>
                <a:cs typeface="+mn-lt"/>
              </a:rPr>
              <a:t> </a:t>
            </a:r>
            <a:r>
              <a:rPr lang="en-US" sz="1500" err="1">
                <a:ea typeface="+mn-lt"/>
                <a:cs typeface="+mn-lt"/>
              </a:rPr>
              <a:t>røveriet</a:t>
            </a:r>
            <a:r>
              <a:rPr lang="en-US" sz="1500">
                <a:ea typeface="+mn-lt"/>
                <a:cs typeface="+mn-lt"/>
              </a:rPr>
              <a:t> </a:t>
            </a:r>
            <a:r>
              <a:rPr lang="en-US" sz="1500" err="1">
                <a:ea typeface="+mn-lt"/>
                <a:cs typeface="+mn-lt"/>
              </a:rPr>
              <a:t>og</a:t>
            </a:r>
            <a:r>
              <a:rPr lang="en-US" sz="1500">
                <a:ea typeface="+mn-lt"/>
                <a:cs typeface="+mn-lt"/>
              </a:rPr>
              <a:t> </a:t>
            </a:r>
            <a:r>
              <a:rPr lang="en-US" sz="1500" err="1">
                <a:ea typeface="+mn-lt"/>
                <a:cs typeface="+mn-lt"/>
              </a:rPr>
              <a:t>gemmer</a:t>
            </a:r>
            <a:r>
              <a:rPr lang="en-US" sz="1500">
                <a:ea typeface="+mn-lt"/>
                <a:cs typeface="+mn-lt"/>
              </a:rPr>
              <a:t> sig </a:t>
            </a:r>
            <a:r>
              <a:rPr lang="en-US" sz="1500" err="1">
                <a:ea typeface="+mn-lt"/>
                <a:cs typeface="+mn-lt"/>
              </a:rPr>
              <a:t>sammen</a:t>
            </a:r>
            <a:r>
              <a:rPr lang="en-US" sz="1500">
                <a:ea typeface="+mn-lt"/>
                <a:cs typeface="+mn-lt"/>
              </a:rPr>
              <a:t> med de </a:t>
            </a:r>
            <a:r>
              <a:rPr lang="en-US" sz="1500" err="1">
                <a:ea typeface="+mn-lt"/>
                <a:cs typeface="+mn-lt"/>
              </a:rPr>
              <a:t>andre</a:t>
            </a:r>
            <a:r>
              <a:rPr lang="en-US" sz="1500">
                <a:ea typeface="+mn-lt"/>
                <a:cs typeface="+mn-lt"/>
              </a:rPr>
              <a:t> </a:t>
            </a:r>
            <a:r>
              <a:rPr lang="en-US" sz="1500" err="1">
                <a:ea typeface="+mn-lt"/>
                <a:cs typeface="+mn-lt"/>
              </a:rPr>
              <a:t>i</a:t>
            </a:r>
            <a:r>
              <a:rPr lang="en-US" sz="1500">
                <a:ea typeface="+mn-lt"/>
                <a:cs typeface="+mn-lt"/>
              </a:rPr>
              <a:t> </a:t>
            </a:r>
            <a:r>
              <a:rPr lang="en-US" sz="1500" err="1">
                <a:ea typeface="+mn-lt"/>
                <a:cs typeface="+mn-lt"/>
              </a:rPr>
              <a:t>huset</a:t>
            </a:r>
            <a:r>
              <a:rPr lang="en-US" sz="1500">
                <a:ea typeface="+mn-lt"/>
                <a:cs typeface="+mn-lt"/>
              </a:rPr>
              <a:t> </a:t>
            </a:r>
            <a:r>
              <a:rPr lang="en-US" sz="1500" err="1">
                <a:ea typeface="+mn-lt"/>
                <a:cs typeface="+mn-lt"/>
              </a:rPr>
              <a:t>på</a:t>
            </a:r>
            <a:r>
              <a:rPr lang="en-US" sz="1500">
                <a:ea typeface="+mn-lt"/>
                <a:cs typeface="+mn-lt"/>
              </a:rPr>
              <a:t> </a:t>
            </a:r>
            <a:r>
              <a:rPr lang="en-US" sz="1500" err="1">
                <a:ea typeface="+mn-lt"/>
                <a:cs typeface="+mn-lt"/>
              </a:rPr>
              <a:t>landet</a:t>
            </a:r>
            <a:r>
              <a:rPr lang="en-US" sz="1500">
                <a:ea typeface="+mn-lt"/>
                <a:cs typeface="+mn-lt"/>
              </a:rPr>
              <a:t>. Han </a:t>
            </a:r>
            <a:r>
              <a:rPr lang="en-US" sz="1500" err="1">
                <a:ea typeface="+mn-lt"/>
                <a:cs typeface="+mn-lt"/>
              </a:rPr>
              <a:t>følger</a:t>
            </a:r>
            <a:r>
              <a:rPr lang="en-US" sz="1500">
                <a:ea typeface="+mn-lt"/>
                <a:cs typeface="+mn-lt"/>
              </a:rPr>
              <a:t> </a:t>
            </a:r>
            <a:r>
              <a:rPr lang="en-US" sz="1500" err="1">
                <a:ea typeface="+mn-lt"/>
                <a:cs typeface="+mn-lt"/>
              </a:rPr>
              <a:t>Torkilds</a:t>
            </a:r>
            <a:r>
              <a:rPr lang="en-US" sz="1500">
                <a:ea typeface="+mn-lt"/>
                <a:cs typeface="+mn-lt"/>
              </a:rPr>
              <a:t> </a:t>
            </a:r>
            <a:r>
              <a:rPr lang="en-US" sz="1500" err="1">
                <a:ea typeface="+mn-lt"/>
                <a:cs typeface="+mn-lt"/>
              </a:rPr>
              <a:t>drøm</a:t>
            </a:r>
            <a:r>
              <a:rPr lang="en-US" sz="1500">
                <a:ea typeface="+mn-lt"/>
                <a:cs typeface="+mn-lt"/>
              </a:rPr>
              <a:t> om et </a:t>
            </a:r>
            <a:r>
              <a:rPr lang="en-US" sz="1500" err="1">
                <a:ea typeface="+mn-lt"/>
                <a:cs typeface="+mn-lt"/>
              </a:rPr>
              <a:t>nyt</a:t>
            </a:r>
            <a:r>
              <a:rPr lang="en-US" sz="1500">
                <a:ea typeface="+mn-lt"/>
                <a:cs typeface="+mn-lt"/>
              </a:rPr>
              <a:t> liv, </a:t>
            </a:r>
            <a:r>
              <a:rPr lang="en-US" sz="1500" err="1">
                <a:ea typeface="+mn-lt"/>
                <a:cs typeface="+mn-lt"/>
              </a:rPr>
              <a:t>selvom</a:t>
            </a:r>
            <a:r>
              <a:rPr lang="en-US" sz="1500">
                <a:ea typeface="+mn-lt"/>
                <a:cs typeface="+mn-lt"/>
              </a:rPr>
              <a:t> </a:t>
            </a:r>
            <a:r>
              <a:rPr lang="en-US" sz="1500" err="1">
                <a:ea typeface="+mn-lt"/>
                <a:cs typeface="+mn-lt"/>
              </a:rPr>
              <a:t>han</a:t>
            </a:r>
            <a:r>
              <a:rPr lang="en-US" sz="1500">
                <a:ea typeface="+mn-lt"/>
                <a:cs typeface="+mn-lt"/>
              </a:rPr>
              <a:t> er </a:t>
            </a:r>
            <a:r>
              <a:rPr lang="en-US" sz="1500" err="1">
                <a:ea typeface="+mn-lt"/>
                <a:cs typeface="+mn-lt"/>
              </a:rPr>
              <a:t>præget</a:t>
            </a:r>
            <a:r>
              <a:rPr lang="en-US" sz="1500">
                <a:ea typeface="+mn-lt"/>
                <a:cs typeface="+mn-lt"/>
              </a:rPr>
              <a:t> </a:t>
            </a:r>
            <a:r>
              <a:rPr lang="en-US" sz="1500" err="1">
                <a:ea typeface="+mn-lt"/>
                <a:cs typeface="+mn-lt"/>
              </a:rPr>
              <a:t>af</a:t>
            </a:r>
            <a:r>
              <a:rPr lang="en-US" sz="1500">
                <a:ea typeface="+mn-lt"/>
                <a:cs typeface="+mn-lt"/>
              </a:rPr>
              <a:t> </a:t>
            </a:r>
            <a:r>
              <a:rPr lang="en-US" sz="1500" err="1">
                <a:ea typeface="+mn-lt"/>
                <a:cs typeface="+mn-lt"/>
              </a:rPr>
              <a:t>vold</a:t>
            </a:r>
            <a:r>
              <a:rPr lang="en-US" sz="1500">
                <a:ea typeface="+mn-lt"/>
                <a:cs typeface="+mn-lt"/>
              </a:rPr>
              <a:t>, </a:t>
            </a:r>
            <a:r>
              <a:rPr lang="en-US" sz="1500" err="1">
                <a:ea typeface="+mn-lt"/>
                <a:cs typeface="+mn-lt"/>
              </a:rPr>
              <a:t>frygt</a:t>
            </a:r>
            <a:r>
              <a:rPr lang="en-US" sz="1500">
                <a:ea typeface="+mn-lt"/>
                <a:cs typeface="+mn-lt"/>
              </a:rPr>
              <a:t> </a:t>
            </a:r>
            <a:r>
              <a:rPr lang="en-US" sz="1500" err="1">
                <a:ea typeface="+mn-lt"/>
                <a:cs typeface="+mn-lt"/>
              </a:rPr>
              <a:t>og</a:t>
            </a:r>
            <a:r>
              <a:rPr lang="en-US" sz="1500">
                <a:ea typeface="+mn-lt"/>
                <a:cs typeface="+mn-lt"/>
              </a:rPr>
              <a:t> sin </a:t>
            </a:r>
            <a:r>
              <a:rPr lang="en-US" sz="1500" err="1">
                <a:ea typeface="+mn-lt"/>
                <a:cs typeface="+mn-lt"/>
              </a:rPr>
              <a:t>egen</a:t>
            </a:r>
            <a:r>
              <a:rPr lang="en-US" sz="1500">
                <a:ea typeface="+mn-lt"/>
                <a:cs typeface="+mn-lt"/>
              </a:rPr>
              <a:t> </a:t>
            </a:r>
            <a:r>
              <a:rPr lang="en-US" sz="1500" err="1">
                <a:ea typeface="+mn-lt"/>
                <a:cs typeface="+mn-lt"/>
              </a:rPr>
              <a:t>usikkerhed</a:t>
            </a:r>
            <a:r>
              <a:rPr lang="en-US" sz="1500">
                <a:ea typeface="+mn-lt"/>
                <a:cs typeface="+mn-lt"/>
              </a:rPr>
              <a:t>. For Peder </a:t>
            </a:r>
            <a:r>
              <a:rPr lang="en-US" sz="1500" err="1">
                <a:ea typeface="+mn-lt"/>
                <a:cs typeface="+mn-lt"/>
              </a:rPr>
              <a:t>bliver</a:t>
            </a:r>
            <a:r>
              <a:rPr lang="en-US" sz="1500">
                <a:ea typeface="+mn-lt"/>
                <a:cs typeface="+mn-lt"/>
              </a:rPr>
              <a:t> </a:t>
            </a:r>
            <a:r>
              <a:rPr lang="en-US" sz="1500" err="1">
                <a:ea typeface="+mn-lt"/>
                <a:cs typeface="+mn-lt"/>
              </a:rPr>
              <a:t>opholdet</a:t>
            </a:r>
            <a:r>
              <a:rPr lang="en-US" sz="1500">
                <a:ea typeface="+mn-lt"/>
                <a:cs typeface="+mn-lt"/>
              </a:rPr>
              <a:t> et </a:t>
            </a:r>
            <a:r>
              <a:rPr lang="en-US" sz="1500" err="1">
                <a:ea typeface="+mn-lt"/>
                <a:cs typeface="+mn-lt"/>
              </a:rPr>
              <a:t>opgør</a:t>
            </a:r>
            <a:r>
              <a:rPr lang="en-US" sz="1500">
                <a:ea typeface="+mn-lt"/>
                <a:cs typeface="+mn-lt"/>
              </a:rPr>
              <a:t> med </a:t>
            </a:r>
            <a:r>
              <a:rPr lang="en-US" sz="1500" err="1">
                <a:ea typeface="+mn-lt"/>
                <a:cs typeface="+mn-lt"/>
              </a:rPr>
              <a:t>fortiden</a:t>
            </a:r>
            <a:r>
              <a:rPr lang="en-US" sz="1500">
                <a:ea typeface="+mn-lt"/>
                <a:cs typeface="+mn-lt"/>
              </a:rPr>
              <a:t> </a:t>
            </a:r>
            <a:r>
              <a:rPr lang="en-US" sz="1500" err="1">
                <a:ea typeface="+mn-lt"/>
                <a:cs typeface="+mn-lt"/>
              </a:rPr>
              <a:t>og</a:t>
            </a:r>
            <a:r>
              <a:rPr lang="en-US" sz="1500">
                <a:ea typeface="+mn-lt"/>
                <a:cs typeface="+mn-lt"/>
              </a:rPr>
              <a:t> </a:t>
            </a:r>
            <a:r>
              <a:rPr lang="en-US" sz="1500" err="1">
                <a:ea typeface="+mn-lt"/>
                <a:cs typeface="+mn-lt"/>
              </a:rPr>
              <a:t>en</a:t>
            </a:r>
            <a:r>
              <a:rPr lang="en-US" sz="1500">
                <a:ea typeface="+mn-lt"/>
                <a:cs typeface="+mn-lt"/>
              </a:rPr>
              <a:t> chance for at </a:t>
            </a:r>
            <a:r>
              <a:rPr lang="en-US" sz="1500" err="1">
                <a:ea typeface="+mn-lt"/>
                <a:cs typeface="+mn-lt"/>
              </a:rPr>
              <a:t>høre</a:t>
            </a:r>
            <a:r>
              <a:rPr lang="en-US" sz="1500">
                <a:ea typeface="+mn-lt"/>
                <a:cs typeface="+mn-lt"/>
              </a:rPr>
              <a:t> </a:t>
            </a:r>
            <a:r>
              <a:rPr lang="en-US" sz="1500" err="1">
                <a:ea typeface="+mn-lt"/>
                <a:cs typeface="+mn-lt"/>
              </a:rPr>
              <a:t>til</a:t>
            </a:r>
            <a:r>
              <a:rPr lang="en-US" sz="1500">
                <a:ea typeface="+mn-lt"/>
                <a:cs typeface="+mn-lt"/>
              </a:rPr>
              <a:t> et </a:t>
            </a:r>
            <a:r>
              <a:rPr lang="en-US" sz="1500" err="1">
                <a:ea typeface="+mn-lt"/>
                <a:cs typeface="+mn-lt"/>
              </a:rPr>
              <a:t>sted</a:t>
            </a:r>
            <a:r>
              <a:rPr lang="en-US" sz="1500">
                <a:ea typeface="+mn-lt"/>
                <a:cs typeface="+mn-lt"/>
              </a:rPr>
              <a:t>.</a:t>
            </a:r>
            <a:endParaRPr lang="en-US" sz="1500"/>
          </a:p>
          <a:p>
            <a:endParaRPr lang="en-US" sz="15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Se Blinkende lygter | Danske film | Nordisk Film+">
            <a:extLst>
              <a:ext uri="{FF2B5EF4-FFF2-40B4-BE49-F238E27FC236}">
                <a16:creationId xmlns:a16="http://schemas.microsoft.com/office/drawing/2014/main" id="{A0B13F49-20E5-C583-058B-23B28060E5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738" y="1736720"/>
            <a:ext cx="5628018" cy="3151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987857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7FA54D-9C0A-DA75-8C2A-BC0D71459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US" sz="4800"/>
              <a:t>Spænding og Opbygning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F9A805-B668-591C-2C15-789100C1EF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000" b="1" err="1">
                <a:ea typeface="+mn-lt"/>
                <a:cs typeface="+mn-lt"/>
              </a:rPr>
              <a:t>Spændingen</a:t>
            </a:r>
            <a:endParaRPr lang="en-US" sz="2000" b="1">
              <a:ea typeface="+mn-lt"/>
              <a:cs typeface="+mn-lt"/>
            </a:endParaRPr>
          </a:p>
          <a:p>
            <a:r>
              <a:rPr lang="en-US" sz="2000" err="1">
                <a:ea typeface="+mn-lt"/>
                <a:cs typeface="+mn-lt"/>
              </a:rPr>
              <a:t>Filmen</a:t>
            </a:r>
            <a:r>
              <a:rPr lang="en-US" sz="2000">
                <a:ea typeface="+mn-lt"/>
                <a:cs typeface="+mn-lt"/>
              </a:rPr>
              <a:t> er </a:t>
            </a:r>
            <a:r>
              <a:rPr lang="en-US" sz="2000" err="1">
                <a:ea typeface="+mn-lt"/>
                <a:cs typeface="+mn-lt"/>
              </a:rPr>
              <a:t>ikke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konstant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spændende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som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en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actionfilm</a:t>
            </a:r>
            <a:r>
              <a:rPr lang="en-US" sz="2000">
                <a:ea typeface="+mn-lt"/>
                <a:cs typeface="+mn-lt"/>
              </a:rPr>
              <a:t>, men </a:t>
            </a:r>
            <a:r>
              <a:rPr lang="en-US" sz="2000" err="1">
                <a:ea typeface="+mn-lt"/>
                <a:cs typeface="+mn-lt"/>
              </a:rPr>
              <a:t>spændingen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bygges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langsomt</a:t>
            </a:r>
            <a:r>
              <a:rPr lang="en-US" sz="2000">
                <a:ea typeface="+mn-lt"/>
                <a:cs typeface="+mn-lt"/>
              </a:rPr>
              <a:t> op </a:t>
            </a:r>
            <a:r>
              <a:rPr lang="en-US" sz="2000" err="1">
                <a:ea typeface="+mn-lt"/>
                <a:cs typeface="+mn-lt"/>
              </a:rPr>
              <a:t>gennem</a:t>
            </a:r>
            <a:endParaRPr lang="en-US" sz="200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2000" b="1" err="1">
                <a:ea typeface="+mn-lt"/>
                <a:cs typeface="+mn-lt"/>
              </a:rPr>
              <a:t>Opbygning</a:t>
            </a:r>
            <a:endParaRPr lang="en-US" sz="2000" b="1">
              <a:ea typeface="+mn-lt"/>
              <a:cs typeface="+mn-lt"/>
            </a:endParaRPr>
          </a:p>
          <a:p>
            <a:r>
              <a:rPr lang="en-US" sz="2000">
                <a:ea typeface="+mn-lt"/>
                <a:cs typeface="+mn-lt"/>
              </a:rPr>
              <a:t>Fire </a:t>
            </a:r>
            <a:r>
              <a:rPr lang="en-US" sz="2000" err="1">
                <a:ea typeface="+mn-lt"/>
                <a:cs typeface="+mn-lt"/>
              </a:rPr>
              <a:t>kriminelle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flygter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fra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deres</a:t>
            </a:r>
            <a:r>
              <a:rPr lang="en-US" sz="2000">
                <a:ea typeface="+mn-lt"/>
                <a:cs typeface="+mn-lt"/>
              </a:rPr>
              <a:t> chef </a:t>
            </a:r>
            <a:r>
              <a:rPr lang="en-US" sz="2000" err="1">
                <a:ea typeface="+mn-lt"/>
                <a:cs typeface="+mn-lt"/>
              </a:rPr>
              <a:t>og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gemmer</a:t>
            </a:r>
            <a:r>
              <a:rPr lang="en-US" sz="2000">
                <a:ea typeface="+mn-lt"/>
                <a:cs typeface="+mn-lt"/>
              </a:rPr>
              <a:t> sig </a:t>
            </a:r>
            <a:r>
              <a:rPr lang="en-US" sz="2000" err="1">
                <a:ea typeface="+mn-lt"/>
                <a:cs typeface="+mn-lt"/>
              </a:rPr>
              <a:t>på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landet</a:t>
            </a:r>
            <a:r>
              <a:rPr lang="en-US" sz="2000">
                <a:ea typeface="+mn-lt"/>
                <a:cs typeface="+mn-lt"/>
              </a:rPr>
              <a:t>. Her </a:t>
            </a:r>
            <a:r>
              <a:rPr lang="en-US" sz="2000" err="1">
                <a:ea typeface="+mn-lt"/>
                <a:cs typeface="+mn-lt"/>
              </a:rPr>
              <a:t>drømmer</a:t>
            </a:r>
            <a:r>
              <a:rPr lang="en-US" sz="2000">
                <a:ea typeface="+mn-lt"/>
                <a:cs typeface="+mn-lt"/>
              </a:rPr>
              <a:t> de om et </a:t>
            </a:r>
            <a:r>
              <a:rPr lang="en-US" sz="2000" err="1">
                <a:ea typeface="+mn-lt"/>
                <a:cs typeface="+mn-lt"/>
              </a:rPr>
              <a:t>nyt</a:t>
            </a:r>
            <a:r>
              <a:rPr lang="en-US" sz="2000">
                <a:ea typeface="+mn-lt"/>
                <a:cs typeface="+mn-lt"/>
              </a:rPr>
              <a:t> liv, men </a:t>
            </a:r>
            <a:r>
              <a:rPr lang="en-US" sz="2000" err="1">
                <a:ea typeface="+mn-lt"/>
                <a:cs typeface="+mn-lt"/>
              </a:rPr>
              <a:t>gamle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konflikter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og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truslen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fra</a:t>
            </a:r>
            <a:r>
              <a:rPr lang="en-US" sz="2000">
                <a:ea typeface="+mn-lt"/>
                <a:cs typeface="+mn-lt"/>
              </a:rPr>
              <a:t> Fischer </a:t>
            </a:r>
            <a:r>
              <a:rPr lang="en-US" sz="2000" err="1">
                <a:ea typeface="+mn-lt"/>
                <a:cs typeface="+mn-lt"/>
              </a:rPr>
              <a:t>skaber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spænding</a:t>
            </a:r>
            <a:r>
              <a:rPr lang="en-US" sz="2000">
                <a:ea typeface="+mn-lt"/>
                <a:cs typeface="+mn-lt"/>
              </a:rPr>
              <a:t>. </a:t>
            </a:r>
            <a:r>
              <a:rPr lang="en-US" sz="2000" err="1">
                <a:ea typeface="+mn-lt"/>
                <a:cs typeface="+mn-lt"/>
              </a:rPr>
              <a:t>Filmen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slutter</a:t>
            </a:r>
            <a:r>
              <a:rPr lang="en-US" sz="2000">
                <a:ea typeface="+mn-lt"/>
                <a:cs typeface="+mn-lt"/>
              </a:rPr>
              <a:t> med et </a:t>
            </a:r>
            <a:r>
              <a:rPr lang="en-US" sz="2000" err="1">
                <a:ea typeface="+mn-lt"/>
                <a:cs typeface="+mn-lt"/>
              </a:rPr>
              <a:t>opgør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og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starten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på</a:t>
            </a:r>
            <a:r>
              <a:rPr lang="en-US" sz="2000">
                <a:ea typeface="+mn-lt"/>
                <a:cs typeface="+mn-lt"/>
              </a:rPr>
              <a:t> et </a:t>
            </a:r>
            <a:r>
              <a:rPr lang="en-US" sz="2000" err="1">
                <a:ea typeface="+mn-lt"/>
                <a:cs typeface="+mn-lt"/>
              </a:rPr>
              <a:t>fredeligt</a:t>
            </a:r>
            <a:r>
              <a:rPr lang="en-US" sz="2000">
                <a:ea typeface="+mn-lt"/>
                <a:cs typeface="+mn-lt"/>
              </a:rPr>
              <a:t> liv.</a:t>
            </a:r>
            <a:endParaRPr lang="en-US" sz="2000"/>
          </a:p>
          <a:p>
            <a:endParaRPr lang="en-US" sz="2000"/>
          </a:p>
        </p:txBody>
      </p:sp>
      <p:pic>
        <p:nvPicPr>
          <p:cNvPr id="3" name="Picture 2" descr="Berettermodellen - Indidansk">
            <a:extLst>
              <a:ext uri="{FF2B5EF4-FFF2-40B4-BE49-F238E27FC236}">
                <a16:creationId xmlns:a16="http://schemas.microsoft.com/office/drawing/2014/main" id="{C301C473-D88B-046D-D7B3-8BDD4B517E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1532" y="2894476"/>
            <a:ext cx="5150277" cy="289380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590164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0D0E5-3C7C-4C71-CEC5-BBFECCFFE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Fotograferingen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Handlingen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57A473-AD86-BE71-1B3E-80DB5A9DA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 err="1">
                <a:ea typeface="+mn-lt"/>
                <a:cs typeface="+mn-lt"/>
              </a:rPr>
              <a:t>Fotograferingen</a:t>
            </a:r>
            <a:endParaRPr lang="en-US"/>
          </a:p>
          <a:p>
            <a:r>
              <a:rPr lang="en-US" err="1">
                <a:ea typeface="+mn-lt"/>
                <a:cs typeface="+mn-lt"/>
              </a:rPr>
              <a:t>Filmen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bruger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mørkt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og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naturligt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lys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til</a:t>
            </a:r>
            <a:r>
              <a:rPr lang="en-US">
                <a:ea typeface="+mn-lt"/>
                <a:cs typeface="+mn-lt"/>
              </a:rPr>
              <a:t> fare </a:t>
            </a:r>
            <a:r>
              <a:rPr lang="en-US" err="1">
                <a:ea typeface="+mn-lt"/>
                <a:cs typeface="+mn-lt"/>
              </a:rPr>
              <a:t>og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ensomhed</a:t>
            </a:r>
            <a:r>
              <a:rPr lang="en-US">
                <a:ea typeface="+mn-lt"/>
                <a:cs typeface="+mn-lt"/>
              </a:rPr>
              <a:t>, </a:t>
            </a:r>
            <a:r>
              <a:rPr lang="en-US" err="1">
                <a:ea typeface="+mn-lt"/>
                <a:cs typeface="+mn-lt"/>
              </a:rPr>
              <a:t>og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varmt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lys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indendørs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til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håb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og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fællesskab</a:t>
            </a:r>
            <a:r>
              <a:rPr lang="en-US">
                <a:ea typeface="+mn-lt"/>
                <a:cs typeface="+mn-lt"/>
              </a:rPr>
              <a:t>. </a:t>
            </a:r>
            <a:r>
              <a:rPr lang="en-US" err="1">
                <a:ea typeface="+mn-lt"/>
                <a:cs typeface="+mn-lt"/>
              </a:rPr>
              <a:t>Kameraet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skifter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mellem</a:t>
            </a:r>
            <a:r>
              <a:rPr lang="en-US">
                <a:ea typeface="+mn-lt"/>
                <a:cs typeface="+mn-lt"/>
              </a:rPr>
              <a:t> brede </a:t>
            </a:r>
            <a:r>
              <a:rPr lang="en-US" err="1">
                <a:ea typeface="+mn-lt"/>
                <a:cs typeface="+mn-lt"/>
              </a:rPr>
              <a:t>billeder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af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huset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og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nærbilleder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i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voldelige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scener</a:t>
            </a:r>
            <a:r>
              <a:rPr lang="en-US">
                <a:ea typeface="+mn-lt"/>
                <a:cs typeface="+mn-lt"/>
              </a:rPr>
              <a:t> for at </a:t>
            </a:r>
            <a:r>
              <a:rPr lang="en-US" err="1">
                <a:ea typeface="+mn-lt"/>
                <a:cs typeface="+mn-lt"/>
              </a:rPr>
              <a:t>skabe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spænding</a:t>
            </a:r>
            <a:r>
              <a:rPr lang="en-US">
                <a:ea typeface="+mn-lt"/>
                <a:cs typeface="+mn-lt"/>
              </a:rPr>
              <a:t>. Det </a:t>
            </a:r>
            <a:r>
              <a:rPr lang="en-US" err="1">
                <a:ea typeface="+mn-lt"/>
                <a:cs typeface="+mn-lt"/>
              </a:rPr>
              <a:t>visuelle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understøtter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både</a:t>
            </a:r>
            <a:r>
              <a:rPr lang="en-US">
                <a:ea typeface="+mn-lt"/>
                <a:cs typeface="+mn-lt"/>
              </a:rPr>
              <a:t> humor </a:t>
            </a:r>
            <a:r>
              <a:rPr lang="en-US" err="1">
                <a:ea typeface="+mn-lt"/>
                <a:cs typeface="+mn-lt"/>
              </a:rPr>
              <a:t>og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alvor</a:t>
            </a:r>
            <a:r>
              <a:rPr lang="en-US">
                <a:ea typeface="+mn-lt"/>
                <a:cs typeface="+mn-lt"/>
              </a:rPr>
              <a:t>.</a:t>
            </a:r>
          </a:p>
          <a:p>
            <a:pPr marL="0" indent="0">
              <a:buNone/>
            </a:pPr>
            <a:r>
              <a:rPr lang="en-US" b="1" err="1"/>
              <a:t>Handlingen</a:t>
            </a:r>
            <a:endParaRPr lang="en-US" err="1"/>
          </a:p>
          <a:p>
            <a:r>
              <a:rPr lang="en-US"/>
              <a:t>Huset </a:t>
            </a:r>
            <a:r>
              <a:rPr lang="en-US" err="1"/>
              <a:t>som</a:t>
            </a:r>
            <a:r>
              <a:rPr lang="en-US"/>
              <a:t> er </a:t>
            </a:r>
            <a:r>
              <a:rPr lang="en-US" err="1"/>
              <a:t>hovedlokation</a:t>
            </a:r>
            <a:r>
              <a:rPr lang="en-US"/>
              <a:t> </a:t>
            </a:r>
            <a:r>
              <a:rPr lang="en-US" err="1"/>
              <a:t>hvor</a:t>
            </a:r>
            <a:r>
              <a:rPr lang="en-US"/>
              <a:t> Peder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vennerne</a:t>
            </a:r>
            <a:r>
              <a:rPr lang="en-US"/>
              <a:t> </a:t>
            </a:r>
            <a:r>
              <a:rPr lang="en-US" err="1"/>
              <a:t>har</a:t>
            </a:r>
            <a:r>
              <a:rPr lang="en-US"/>
              <a:t> restaurant, 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landskabet</a:t>
            </a:r>
            <a:r>
              <a:rPr lang="en-US"/>
              <a:t> </a:t>
            </a:r>
            <a:r>
              <a:rPr lang="en-US" err="1"/>
              <a:t>kring</a:t>
            </a:r>
            <a:r>
              <a:rPr lang="en-US"/>
              <a:t> </a:t>
            </a:r>
            <a:r>
              <a:rPr lang="en-US" err="1"/>
              <a:t>huset</a:t>
            </a:r>
            <a:r>
              <a:rPr lang="en-US"/>
              <a:t> </a:t>
            </a:r>
            <a:r>
              <a:rPr lang="en-US" err="1"/>
              <a:t>hvor</a:t>
            </a:r>
            <a:r>
              <a:rPr lang="en-US"/>
              <a:t> Arne </a:t>
            </a:r>
          </a:p>
        </p:txBody>
      </p:sp>
    </p:spTree>
    <p:extLst>
      <p:ext uri="{BB962C8B-B14F-4D97-AF65-F5344CB8AC3E}">
        <p14:creationId xmlns:p14="http://schemas.microsoft.com/office/powerpoint/2010/main" val="851688995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47D6575-0B06-40B2-9D0F-298202F6BC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E2B33195-5BCA-4BB7-A82D-673952268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604789">
            <a:off x="675639" y="775849"/>
            <a:ext cx="2987899" cy="2987899"/>
          </a:xfrm>
          <a:prstGeom prst="arc">
            <a:avLst>
              <a:gd name="adj1" fmla="val 14455503"/>
              <a:gd name="adj2" fmla="val 0"/>
            </a:avLst>
          </a:prstGeom>
          <a:solidFill>
            <a:schemeClr val="bg1"/>
          </a:solidFill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DF1066-B12F-4769-60EF-D6FA9F2D9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818" y="1370171"/>
            <a:ext cx="508558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err="1"/>
              <a:t>Årstid</a:t>
            </a:r>
            <a:r>
              <a:rPr lang="en-US" sz="6000"/>
              <a:t>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D79CC-C46C-A7B4-7E6B-6C6AD3D956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2818" y="3849845"/>
            <a:ext cx="5085580" cy="188175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err="1"/>
              <a:t>Filmen</a:t>
            </a:r>
            <a:r>
              <a:rPr lang="en-US" sz="2400"/>
              <a:t> </a:t>
            </a:r>
            <a:r>
              <a:rPr lang="en-US" sz="2400" err="1"/>
              <a:t>sker</a:t>
            </a:r>
            <a:r>
              <a:rPr lang="en-US" sz="2400"/>
              <a:t> I </a:t>
            </a:r>
            <a:r>
              <a:rPr lang="en-US" sz="2400" err="1"/>
              <a:t>fortiden</a:t>
            </a:r>
            <a:r>
              <a:rPr lang="en-US" sz="2400"/>
              <a:t>, </a:t>
            </a:r>
            <a:r>
              <a:rPr lang="en-US" sz="2400" err="1"/>
              <a:t>i</a:t>
            </a:r>
            <a:r>
              <a:rPr lang="en-US" sz="2400"/>
              <a:t> </a:t>
            </a:r>
            <a:r>
              <a:rPr lang="en-US" sz="2400" err="1"/>
              <a:t>omkring</a:t>
            </a:r>
            <a:r>
              <a:rPr lang="en-US" sz="2400"/>
              <a:t> 1990-2010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F8AD9F3-9AF6-494F-83A3-2F6775639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49802" y="832686"/>
            <a:ext cx="1104943" cy="107496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Writing Tip 383: Apostrophes with “Years of Experience” &amp; “Years'  Experience” - Kris Spisak">
            <a:extLst>
              <a:ext uri="{FF2B5EF4-FFF2-40B4-BE49-F238E27FC236}">
                <a16:creationId xmlns:a16="http://schemas.microsoft.com/office/drawing/2014/main" id="{BF38EA35-91E5-E946-BAF7-DA0F829B83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078" r="21377"/>
          <a:stretch>
            <a:fillRect/>
          </a:stretch>
        </p:blipFill>
        <p:spPr>
          <a:xfrm>
            <a:off x="6520859" y="795510"/>
            <a:ext cx="5137520" cy="5137520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DA5DB8B-7E5C-4ABC-8069-A9A8806F3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2154" y="4925384"/>
            <a:ext cx="876704" cy="876704"/>
          </a:xfrm>
          <a:prstGeom prst="rect">
            <a:avLst/>
          </a:prstGeom>
          <a:solidFill>
            <a:schemeClr val="bg1"/>
          </a:solidFill>
          <a:ln w="127000">
            <a:solidFill>
              <a:schemeClr val="accent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43836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1A85B-3A6C-2798-9B7E-C825586A9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Personbeskrivelse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4D3B88-553E-8D03-D012-A902EC6126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995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5E96B-06A0-0D8C-F160-BCBC504E8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4443F-B6A5-3B22-DB00-A6BB04CD4A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01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99C30-399F-3D93-84D8-06DFA1B92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Sproget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E3DB9C-0083-96B8-E148-8AEB019310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268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52304-7053-BA0C-3A37-C2BB9EB48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Filmens</a:t>
            </a:r>
            <a:r>
              <a:rPr lang="en-US"/>
              <a:t> </a:t>
            </a:r>
            <a:r>
              <a:rPr lang="en-US" err="1"/>
              <a:t>emner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A6A3F-82F4-8065-659A-BE3C9B638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0501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2ECB9-BB50-FBB9-6A2F-555895261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Lyd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604EF1-589F-193A-D0CC-35D9941278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5943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2CA16-60BA-8FD1-EDCA-E3D04877C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Takk</a:t>
            </a:r>
            <a:r>
              <a:rPr lang="en-US" dirty="0"/>
              <a:t> </a:t>
            </a:r>
            <a:r>
              <a:rPr lang="en-US" dirty="0" err="1"/>
              <a:t>fyri</a:t>
            </a:r>
            <a:r>
              <a:rPr lang="en-US" dirty="0"/>
              <a:t> </a:t>
            </a:r>
            <a:r>
              <a:rPr lang="en-US" dirty="0" err="1"/>
              <a:t>okkum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36734D-E400-F6FF-B2BB-582738ACC6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9838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317</Words>
  <Application>Microsoft Office PowerPoint</Application>
  <PresentationFormat>Widescreen</PresentationFormat>
  <Paragraphs>28</Paragraphs>
  <Slides>12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office theme</vt:lpstr>
      <vt:lpstr>Blinkende lygter  (Peder)</vt:lpstr>
      <vt:lpstr>Nationalitet og Genre</vt:lpstr>
      <vt:lpstr>Referat</vt:lpstr>
      <vt:lpstr>Spænding og Opbygning</vt:lpstr>
      <vt:lpstr>Fotograferingen og Handlingen</vt:lpstr>
      <vt:lpstr>Årstid </vt:lpstr>
      <vt:lpstr>Personbeskrivelse</vt:lpstr>
      <vt:lpstr>Peder</vt:lpstr>
      <vt:lpstr>Sproget</vt:lpstr>
      <vt:lpstr>Filmens emner</vt:lpstr>
      <vt:lpstr>Lyd</vt:lpstr>
      <vt:lpstr>Takk fyri okkum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Linda Toftegaard</dc:creator>
  <cp:lastModifiedBy>Linda Toftegaard</cp:lastModifiedBy>
  <cp:revision>5</cp:revision>
  <dcterms:created xsi:type="dcterms:W3CDTF">2026-01-19T13:53:44Z</dcterms:created>
  <dcterms:modified xsi:type="dcterms:W3CDTF">2026-01-26T11:15:21Z</dcterms:modified>
</cp:coreProperties>
</file>